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56" r:id="rId2"/>
    <p:sldId id="257" r:id="rId3"/>
    <p:sldId id="258" r:id="rId4"/>
    <p:sldId id="273" r:id="rId5"/>
    <p:sldId id="268" r:id="rId6"/>
    <p:sldId id="274" r:id="rId7"/>
    <p:sldId id="269" r:id="rId8"/>
    <p:sldId id="272" r:id="rId9"/>
    <p:sldId id="275" r:id="rId10"/>
    <p:sldId id="276" r:id="rId11"/>
    <p:sldId id="277" r:id="rId12"/>
    <p:sldId id="278" r:id="rId13"/>
    <p:sldId id="271" r:id="rId14"/>
    <p:sldId id="279" r:id="rId15"/>
    <p:sldId id="280" r:id="rId16"/>
    <p:sldId id="281" r:id="rId17"/>
    <p:sldId id="282" r:id="rId18"/>
    <p:sldId id="283" r:id="rId19"/>
    <p:sldId id="288" r:id="rId20"/>
    <p:sldId id="284" r:id="rId21"/>
    <p:sldId id="285" r:id="rId22"/>
    <p:sldId id="287" r:id="rId23"/>
    <p:sldId id="291" r:id="rId24"/>
    <p:sldId id="289" r:id="rId25"/>
    <p:sldId id="290" r:id="rId26"/>
    <p:sldId id="292" r:id="rId27"/>
    <p:sldId id="293" r:id="rId28"/>
    <p:sldId id="295" r:id="rId29"/>
    <p:sldId id="296" r:id="rId30"/>
    <p:sldId id="29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p:restoredTop sz="94663"/>
  </p:normalViewPr>
  <p:slideViewPr>
    <p:cSldViewPr snapToGrid="0">
      <p:cViewPr varScale="1">
        <p:scale>
          <a:sx n="23" d="100"/>
          <a:sy n="23" d="100"/>
        </p:scale>
        <p:origin x="208" y="1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CBF34B-2199-1E47-B68C-BB47A0DA6D31}"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GB"/>
        </a:p>
      </dgm:t>
    </dgm:pt>
    <dgm:pt modelId="{CE025C41-C6B5-454F-B0BC-9951A087AB06}">
      <dgm:prSet phldrT="[Text]"/>
      <dgm:spPr/>
      <dgm:t>
        <a:bodyPr/>
        <a:lstStyle/>
        <a:p>
          <a:r>
            <a:rPr lang="en-GB" dirty="0"/>
            <a:t>haviour</a:t>
          </a:r>
        </a:p>
      </dgm:t>
    </dgm:pt>
    <dgm:pt modelId="{6392EA11-E1D4-154D-97E5-17D03B785A84}" type="parTrans" cxnId="{CC5C1A61-B405-F345-A9C8-34CEB1F6385E}">
      <dgm:prSet/>
      <dgm:spPr/>
      <dgm:t>
        <a:bodyPr/>
        <a:lstStyle/>
        <a:p>
          <a:endParaRPr lang="en-GB"/>
        </a:p>
      </dgm:t>
    </dgm:pt>
    <dgm:pt modelId="{4AF5540A-2CE1-FF4E-912B-FCD08162B803}" type="sibTrans" cxnId="{CC5C1A61-B405-F345-A9C8-34CEB1F6385E}">
      <dgm:prSet/>
      <dgm:spPr/>
      <dgm:t>
        <a:bodyPr/>
        <a:lstStyle/>
        <a:p>
          <a:endParaRPr lang="en-GB"/>
        </a:p>
      </dgm:t>
    </dgm:pt>
    <dgm:pt modelId="{630E12CB-B73A-F44E-8C2D-BB454C4D43BF}" type="pres">
      <dgm:prSet presAssocID="{BBCBF34B-2199-1E47-B68C-BB47A0DA6D31}" presName="Name0" presStyleCnt="0">
        <dgm:presLayoutVars>
          <dgm:chPref val="1"/>
          <dgm:dir/>
          <dgm:animOne val="branch"/>
          <dgm:animLvl val="lvl"/>
          <dgm:resizeHandles val="exact"/>
        </dgm:presLayoutVars>
      </dgm:prSet>
      <dgm:spPr/>
    </dgm:pt>
    <dgm:pt modelId="{42C35F2F-E6DA-1447-945E-0A398CA006C9}" type="pres">
      <dgm:prSet presAssocID="{CE025C41-C6B5-454F-B0BC-9951A087AB06}" presName="root1" presStyleCnt="0"/>
      <dgm:spPr/>
    </dgm:pt>
    <dgm:pt modelId="{6C501F85-BC8A-CA49-8AAB-993F8871009A}" type="pres">
      <dgm:prSet presAssocID="{CE025C41-C6B5-454F-B0BC-9951A087AB06}" presName="LevelOneTextNode" presStyleLbl="node0" presStyleIdx="0" presStyleCnt="1">
        <dgm:presLayoutVars>
          <dgm:chPref val="3"/>
        </dgm:presLayoutVars>
      </dgm:prSet>
      <dgm:spPr/>
    </dgm:pt>
    <dgm:pt modelId="{E00B0A36-9432-8F41-937E-01ECEE2F4DE9}" type="pres">
      <dgm:prSet presAssocID="{CE025C41-C6B5-454F-B0BC-9951A087AB06}" presName="level2hierChild" presStyleCnt="0"/>
      <dgm:spPr/>
    </dgm:pt>
  </dgm:ptLst>
  <dgm:cxnLst>
    <dgm:cxn modelId="{3F4BEE0C-3C3F-4040-823A-4707FBE80147}" type="presOf" srcId="{CE025C41-C6B5-454F-B0BC-9951A087AB06}" destId="{6C501F85-BC8A-CA49-8AAB-993F8871009A}" srcOrd="0" destOrd="0" presId="urn:microsoft.com/office/officeart/2008/layout/HorizontalMultiLevelHierarchy"/>
    <dgm:cxn modelId="{CC5C1A61-B405-F345-A9C8-34CEB1F6385E}" srcId="{BBCBF34B-2199-1E47-B68C-BB47A0DA6D31}" destId="{CE025C41-C6B5-454F-B0BC-9951A087AB06}" srcOrd="0" destOrd="0" parTransId="{6392EA11-E1D4-154D-97E5-17D03B785A84}" sibTransId="{4AF5540A-2CE1-FF4E-912B-FCD08162B803}"/>
    <dgm:cxn modelId="{7CE1B7C1-3F10-E542-94C1-8FF51C7B13E5}" type="presOf" srcId="{BBCBF34B-2199-1E47-B68C-BB47A0DA6D31}" destId="{630E12CB-B73A-F44E-8C2D-BB454C4D43BF}" srcOrd="0" destOrd="0" presId="urn:microsoft.com/office/officeart/2008/layout/HorizontalMultiLevelHierarchy"/>
    <dgm:cxn modelId="{C8D821DD-8BFD-1842-AD37-9CAE5C5AE485}" type="presParOf" srcId="{630E12CB-B73A-F44E-8C2D-BB454C4D43BF}" destId="{42C35F2F-E6DA-1447-945E-0A398CA006C9}" srcOrd="0" destOrd="0" presId="urn:microsoft.com/office/officeart/2008/layout/HorizontalMultiLevelHierarchy"/>
    <dgm:cxn modelId="{30FCC2C8-7150-1D4A-950D-13510CB10D0A}" type="presParOf" srcId="{42C35F2F-E6DA-1447-945E-0A398CA006C9}" destId="{6C501F85-BC8A-CA49-8AAB-993F8871009A}" srcOrd="0" destOrd="0" presId="urn:microsoft.com/office/officeart/2008/layout/HorizontalMultiLevelHierarchy"/>
    <dgm:cxn modelId="{0D933231-2869-664E-8D8C-2B78FF0A4521}" type="presParOf" srcId="{42C35F2F-E6DA-1447-945E-0A398CA006C9}" destId="{E00B0A36-9432-8F41-937E-01ECEE2F4DE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01F85-BC8A-CA49-8AAB-993F8871009A}">
      <dsp:nvSpPr>
        <dsp:cNvPr id="0" name=""/>
        <dsp:cNvSpPr/>
      </dsp:nvSpPr>
      <dsp:spPr>
        <a:xfrm rot="16200000">
          <a:off x="1354666" y="2194560"/>
          <a:ext cx="5418667" cy="1029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GB" sz="6500" kern="1200" dirty="0"/>
            <a:t>haviour</a:t>
          </a:r>
        </a:p>
      </dsp:txBody>
      <dsp:txXfrm>
        <a:off x="1354666" y="2194560"/>
        <a:ext cx="5418667" cy="102954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28DF02-85E3-D14A-9BE4-C74A25E7DF5D}"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B1A3F3-261C-6B40-877D-8BC398067DB4}" type="slidenum">
              <a:rPr lang="en-US" smtClean="0"/>
              <a:t>‹#›</a:t>
            </a:fld>
            <a:endParaRPr lang="en-US"/>
          </a:p>
        </p:txBody>
      </p:sp>
    </p:spTree>
    <p:extLst>
      <p:ext uri="{BB962C8B-B14F-4D97-AF65-F5344CB8AC3E}">
        <p14:creationId xmlns:p14="http://schemas.microsoft.com/office/powerpoint/2010/main" val="3468761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B1A3F3-261C-6B40-877D-8BC398067DB4}" type="slidenum">
              <a:rPr lang="en-US" smtClean="0"/>
              <a:t>13</a:t>
            </a:fld>
            <a:endParaRPr lang="en-US"/>
          </a:p>
        </p:txBody>
      </p:sp>
    </p:spTree>
    <p:extLst>
      <p:ext uri="{BB962C8B-B14F-4D97-AF65-F5344CB8AC3E}">
        <p14:creationId xmlns:p14="http://schemas.microsoft.com/office/powerpoint/2010/main" val="3261998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6772A96-3662-D14C-8769-B1A05EF42D16}"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403107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772A96-3662-D14C-8769-B1A05EF42D16}"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324621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772A96-3662-D14C-8769-B1A05EF42D16}"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1647173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772A96-3662-D14C-8769-B1A05EF42D16}"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372196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6772A96-3662-D14C-8769-B1A05EF42D16}"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3798037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6772A96-3662-D14C-8769-B1A05EF42D16}"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47978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6772A96-3662-D14C-8769-B1A05EF42D16}" type="datetimeFigureOut">
              <a:rPr lang="en-US" smtClean="0"/>
              <a:t>8/8/24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3347947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6772A96-3662-D14C-8769-B1A05EF42D16}" type="datetimeFigureOut">
              <a:rPr lang="en-US" smtClean="0"/>
              <a:t>8/8/24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376733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772A96-3662-D14C-8769-B1A05EF42D16}" type="datetimeFigureOut">
              <a:rPr lang="en-US" smtClean="0"/>
              <a:t>8/8/24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232661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6772A96-3662-D14C-8769-B1A05EF42D16}"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222051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6772A96-3662-D14C-8769-B1A05EF42D16}"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8BFCE-C7B2-314D-A1A7-02C861277D2A}" type="slidenum">
              <a:rPr lang="en-US" smtClean="0"/>
              <a:t>‹#›</a:t>
            </a:fld>
            <a:endParaRPr lang="en-US"/>
          </a:p>
        </p:txBody>
      </p:sp>
    </p:spTree>
    <p:extLst>
      <p:ext uri="{BB962C8B-B14F-4D97-AF65-F5344CB8AC3E}">
        <p14:creationId xmlns:p14="http://schemas.microsoft.com/office/powerpoint/2010/main" val="3533790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76772A96-3662-D14C-8769-B1A05EF42D16}" type="datetimeFigureOut">
              <a:rPr lang="en-US" smtClean="0"/>
              <a:t>8/8/24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8A78BFCE-C7B2-314D-A1A7-02C861277D2A}" type="slidenum">
              <a:rPr lang="en-US" smtClean="0"/>
              <a:t>‹#›</a:t>
            </a:fld>
            <a:endParaRPr lang="en-US"/>
          </a:p>
        </p:txBody>
      </p:sp>
    </p:spTree>
    <p:extLst>
      <p:ext uri="{BB962C8B-B14F-4D97-AF65-F5344CB8AC3E}">
        <p14:creationId xmlns:p14="http://schemas.microsoft.com/office/powerpoint/2010/main" val="82198944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4F1D-A34F-E13B-F737-022CC27231B6}"/>
              </a:ext>
            </a:extLst>
          </p:cNvPr>
          <p:cNvSpPr>
            <a:spLocks noGrp="1"/>
          </p:cNvSpPr>
          <p:nvPr>
            <p:ph type="ctrTitle"/>
          </p:nvPr>
        </p:nvSpPr>
        <p:spPr>
          <a:xfrm>
            <a:off x="4162567" y="818984"/>
            <a:ext cx="6714699" cy="3178689"/>
          </a:xfrm>
        </p:spPr>
        <p:txBody>
          <a:bodyPr>
            <a:normAutofit/>
          </a:bodyPr>
          <a:lstStyle/>
          <a:p>
            <a:pPr algn="l"/>
            <a:r>
              <a:rPr lang="en-US" sz="4800" dirty="0">
                <a:solidFill>
                  <a:srgbClr val="FFFFFF"/>
                </a:solidFill>
              </a:rPr>
              <a:t>Clustering Analysis of Customer </a:t>
            </a:r>
            <a:r>
              <a:rPr lang="en-US" sz="4800" dirty="0" err="1">
                <a:solidFill>
                  <a:srgbClr val="FFFFFF"/>
                </a:solidFill>
              </a:rPr>
              <a:t>Behaviour</a:t>
            </a:r>
            <a:endParaRPr lang="en-US" sz="4800" dirty="0">
              <a:solidFill>
                <a:srgbClr val="FFFFFF"/>
              </a:solidFill>
            </a:endParaRPr>
          </a:p>
        </p:txBody>
      </p:sp>
      <p:sp>
        <p:nvSpPr>
          <p:cNvPr id="3" name="Subtitle 2">
            <a:extLst>
              <a:ext uri="{FF2B5EF4-FFF2-40B4-BE49-F238E27FC236}">
                <a16:creationId xmlns:a16="http://schemas.microsoft.com/office/drawing/2014/main" id="{5527C1BD-0D30-5420-1DC3-3C32228062F5}"/>
              </a:ext>
            </a:extLst>
          </p:cNvPr>
          <p:cNvSpPr>
            <a:spLocks noGrp="1"/>
          </p:cNvSpPr>
          <p:nvPr>
            <p:ph type="subTitle" idx="1"/>
          </p:nvPr>
        </p:nvSpPr>
        <p:spPr>
          <a:xfrm>
            <a:off x="4285397" y="4960961"/>
            <a:ext cx="7055893" cy="1078054"/>
          </a:xfrm>
        </p:spPr>
        <p:txBody>
          <a:bodyPr>
            <a:normAutofit/>
          </a:bodyPr>
          <a:lstStyle/>
          <a:p>
            <a:pPr algn="l"/>
            <a:r>
              <a:rPr lang="en-US">
                <a:solidFill>
                  <a:srgbClr val="FFFFFF"/>
                </a:solidFill>
              </a:rPr>
              <a:t>Report by Team 2</a:t>
            </a:r>
          </a:p>
        </p:txBody>
      </p:sp>
      <p:pic>
        <p:nvPicPr>
          <p:cNvPr id="5" name="Picture 4" descr="A blue background with white text&#10;&#10;Description automatically generated">
            <a:extLst>
              <a:ext uri="{FF2B5EF4-FFF2-40B4-BE49-F238E27FC236}">
                <a16:creationId xmlns:a16="http://schemas.microsoft.com/office/drawing/2014/main" id="{CF29E5F5-C2C9-DE23-4442-95768249819A}"/>
              </a:ext>
            </a:extLst>
          </p:cNvPr>
          <p:cNvPicPr>
            <a:picLocks noChangeAspect="1"/>
          </p:cNvPicPr>
          <p:nvPr/>
        </p:nvPicPr>
        <p:blipFill>
          <a:blip r:embed="rId2"/>
          <a:stretch>
            <a:fillRect/>
          </a:stretch>
        </p:blipFill>
        <p:spPr>
          <a:xfrm>
            <a:off x="-15876" y="-12138"/>
            <a:ext cx="12275082" cy="6870137"/>
          </a:xfrm>
          <a:prstGeom prst="rect">
            <a:avLst/>
          </a:prstGeom>
        </p:spPr>
      </p:pic>
    </p:spTree>
    <p:extLst>
      <p:ext uri="{BB962C8B-B14F-4D97-AF65-F5344CB8AC3E}">
        <p14:creationId xmlns:p14="http://schemas.microsoft.com/office/powerpoint/2010/main" val="3840927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AA42E0A-BBDA-7C2C-1986-DBBD868E738F}"/>
              </a:ext>
            </a:extLst>
          </p:cNvPr>
          <p:cNvPicPr>
            <a:picLocks noChangeAspect="1"/>
          </p:cNvPicPr>
          <p:nvPr/>
        </p:nvPicPr>
        <p:blipFill>
          <a:blip r:embed="rId2"/>
          <a:stretch>
            <a:fillRect/>
          </a:stretch>
        </p:blipFill>
        <p:spPr>
          <a:xfrm>
            <a:off x="0" y="0"/>
            <a:ext cx="6388100" cy="3860800"/>
          </a:xfrm>
          <a:prstGeom prst="rect">
            <a:avLst/>
          </a:prstGeom>
        </p:spPr>
      </p:pic>
      <p:pic>
        <p:nvPicPr>
          <p:cNvPr id="5" name="Picture 4" descr="A graph with blue squares&#10;&#10;Description automatically generated">
            <a:extLst>
              <a:ext uri="{FF2B5EF4-FFF2-40B4-BE49-F238E27FC236}">
                <a16:creationId xmlns:a16="http://schemas.microsoft.com/office/drawing/2014/main" id="{9BF1D3CB-2F35-9095-2EE0-51E76B1BD5DD}"/>
              </a:ext>
            </a:extLst>
          </p:cNvPr>
          <p:cNvPicPr>
            <a:picLocks noChangeAspect="1"/>
          </p:cNvPicPr>
          <p:nvPr/>
        </p:nvPicPr>
        <p:blipFill>
          <a:blip r:embed="rId3"/>
          <a:stretch>
            <a:fillRect/>
          </a:stretch>
        </p:blipFill>
        <p:spPr>
          <a:xfrm>
            <a:off x="6096000" y="2517649"/>
            <a:ext cx="6095999" cy="4340351"/>
          </a:xfrm>
          <a:prstGeom prst="rect">
            <a:avLst/>
          </a:prstGeom>
        </p:spPr>
      </p:pic>
      <p:sp>
        <p:nvSpPr>
          <p:cNvPr id="6" name="TextBox 5">
            <a:extLst>
              <a:ext uri="{FF2B5EF4-FFF2-40B4-BE49-F238E27FC236}">
                <a16:creationId xmlns:a16="http://schemas.microsoft.com/office/drawing/2014/main" id="{A216BC8D-0BC6-1A80-4AD1-2ACA1D048672}"/>
              </a:ext>
            </a:extLst>
          </p:cNvPr>
          <p:cNvSpPr txBox="1"/>
          <p:nvPr/>
        </p:nvSpPr>
        <p:spPr>
          <a:xfrm>
            <a:off x="6772276" y="657226"/>
            <a:ext cx="5162547" cy="1200329"/>
          </a:xfrm>
          <a:prstGeom prst="rect">
            <a:avLst/>
          </a:prstGeom>
          <a:noFill/>
        </p:spPr>
        <p:txBody>
          <a:bodyPr wrap="square" rtlCol="0">
            <a:spAutoFit/>
          </a:bodyPr>
          <a:lstStyle/>
          <a:p>
            <a:r>
              <a:rPr lang="en-US" sz="3600" dirty="0">
                <a:latin typeface="Constantia" panose="02030602050306030303" pitchFamily="18" charset="0"/>
              </a:rPr>
              <a:t>Preprocessing Marital Status for easier analysis</a:t>
            </a:r>
            <a:endParaRPr lang="en-US" dirty="0"/>
          </a:p>
        </p:txBody>
      </p:sp>
      <p:sp>
        <p:nvSpPr>
          <p:cNvPr id="7" name="TextBox 6">
            <a:extLst>
              <a:ext uri="{FF2B5EF4-FFF2-40B4-BE49-F238E27FC236}">
                <a16:creationId xmlns:a16="http://schemas.microsoft.com/office/drawing/2014/main" id="{259DE57F-5F08-304C-7E40-5AB91A6FE327}"/>
              </a:ext>
            </a:extLst>
          </p:cNvPr>
          <p:cNvSpPr txBox="1"/>
          <p:nvPr/>
        </p:nvSpPr>
        <p:spPr>
          <a:xfrm>
            <a:off x="1083469" y="4475162"/>
            <a:ext cx="3929063" cy="1200329"/>
          </a:xfrm>
          <a:prstGeom prst="rect">
            <a:avLst/>
          </a:prstGeom>
          <a:noFill/>
        </p:spPr>
        <p:txBody>
          <a:bodyPr wrap="square" rtlCol="0">
            <a:spAutoFit/>
          </a:bodyPr>
          <a:lstStyle/>
          <a:p>
            <a:r>
              <a:rPr lang="en-US" dirty="0"/>
              <a:t>Grouping ‘alone’, ‘absurd’ and ‘yolo’ into ‘single’ as they have very negligible numbers otherwise and mean the same thing.</a:t>
            </a:r>
          </a:p>
        </p:txBody>
      </p:sp>
    </p:spTree>
    <p:extLst>
      <p:ext uri="{BB962C8B-B14F-4D97-AF65-F5344CB8AC3E}">
        <p14:creationId xmlns:p14="http://schemas.microsoft.com/office/powerpoint/2010/main" val="157247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545CD00-315F-5204-218D-AFD4DC8F019D}"/>
              </a:ext>
            </a:extLst>
          </p:cNvPr>
          <p:cNvPicPr>
            <a:picLocks noChangeAspect="1"/>
          </p:cNvPicPr>
          <p:nvPr/>
        </p:nvPicPr>
        <p:blipFill>
          <a:blip r:embed="rId2"/>
          <a:stretch>
            <a:fillRect/>
          </a:stretch>
        </p:blipFill>
        <p:spPr>
          <a:xfrm>
            <a:off x="6343553" y="0"/>
            <a:ext cx="5848447" cy="6858000"/>
          </a:xfrm>
          <a:prstGeom prst="rect">
            <a:avLst/>
          </a:prstGeom>
        </p:spPr>
      </p:pic>
      <p:sp>
        <p:nvSpPr>
          <p:cNvPr id="4" name="TextBox 3">
            <a:extLst>
              <a:ext uri="{FF2B5EF4-FFF2-40B4-BE49-F238E27FC236}">
                <a16:creationId xmlns:a16="http://schemas.microsoft.com/office/drawing/2014/main" id="{FD689579-7E0F-EEFD-0A21-EE64EC302AB2}"/>
              </a:ext>
            </a:extLst>
          </p:cNvPr>
          <p:cNvSpPr txBox="1"/>
          <p:nvPr/>
        </p:nvSpPr>
        <p:spPr>
          <a:xfrm>
            <a:off x="185738" y="142875"/>
            <a:ext cx="4206473" cy="646331"/>
          </a:xfrm>
          <a:prstGeom prst="rect">
            <a:avLst/>
          </a:prstGeom>
          <a:noFill/>
        </p:spPr>
        <p:txBody>
          <a:bodyPr wrap="none" rtlCol="0">
            <a:spAutoFit/>
          </a:bodyPr>
          <a:lstStyle/>
          <a:p>
            <a:r>
              <a:rPr lang="en-US" sz="3600" dirty="0">
                <a:latin typeface="Constantia" panose="02030602050306030303" pitchFamily="18" charset="0"/>
              </a:rPr>
              <a:t>Feature Engineering</a:t>
            </a:r>
          </a:p>
        </p:txBody>
      </p:sp>
      <p:sp>
        <p:nvSpPr>
          <p:cNvPr id="5" name="TextBox 4">
            <a:extLst>
              <a:ext uri="{FF2B5EF4-FFF2-40B4-BE49-F238E27FC236}">
                <a16:creationId xmlns:a16="http://schemas.microsoft.com/office/drawing/2014/main" id="{E9EEE3F5-E3B2-C810-B983-67BC8594049F}"/>
              </a:ext>
            </a:extLst>
          </p:cNvPr>
          <p:cNvSpPr txBox="1"/>
          <p:nvPr/>
        </p:nvSpPr>
        <p:spPr>
          <a:xfrm>
            <a:off x="0" y="900112"/>
            <a:ext cx="6215063" cy="3323987"/>
          </a:xfrm>
          <a:prstGeom prst="rect">
            <a:avLst/>
          </a:prstGeom>
          <a:noFill/>
        </p:spPr>
        <p:txBody>
          <a:bodyPr wrap="square" rtlCol="0">
            <a:spAutoFit/>
          </a:bodyPr>
          <a:lstStyle/>
          <a:p>
            <a:r>
              <a:rPr lang="en-US" sz="1500" dirty="0">
                <a:latin typeface="Constantia" panose="02030602050306030303" pitchFamily="18" charset="0"/>
              </a:rPr>
              <a:t>Creating columns for:-</a:t>
            </a:r>
          </a:p>
          <a:p>
            <a:pPr marL="342900" indent="-342900">
              <a:buAutoNum type="arabicPeriod"/>
            </a:pPr>
            <a:r>
              <a:rPr lang="en-US" sz="1500" dirty="0">
                <a:latin typeface="Constantia" panose="02030602050306030303" pitchFamily="18" charset="0"/>
              </a:rPr>
              <a:t>Age – By subtracting the ‘</a:t>
            </a:r>
            <a:r>
              <a:rPr lang="en-US" sz="1500" dirty="0" err="1">
                <a:latin typeface="Constantia" panose="02030602050306030303" pitchFamily="18" charset="0"/>
              </a:rPr>
              <a:t>Year_Birth</a:t>
            </a:r>
            <a:r>
              <a:rPr lang="en-US" sz="1500" dirty="0">
                <a:latin typeface="Constantia" panose="02030602050306030303" pitchFamily="18" charset="0"/>
              </a:rPr>
              <a:t>’ from 2024</a:t>
            </a:r>
          </a:p>
          <a:p>
            <a:pPr marL="342900" indent="-342900">
              <a:buAutoNum type="arabicPeriod"/>
            </a:pPr>
            <a:r>
              <a:rPr lang="en-US" sz="1500" dirty="0">
                <a:latin typeface="Constantia" panose="02030602050306030303" pitchFamily="18" charset="0"/>
              </a:rPr>
              <a:t>Total Children – By adding the values for ‘</a:t>
            </a:r>
            <a:r>
              <a:rPr lang="en-US" sz="1500" dirty="0" err="1">
                <a:latin typeface="Constantia" panose="02030602050306030303" pitchFamily="18" charset="0"/>
              </a:rPr>
              <a:t>Kidhome</a:t>
            </a:r>
            <a:r>
              <a:rPr lang="en-US" sz="1500" dirty="0">
                <a:latin typeface="Constantia" panose="02030602050306030303" pitchFamily="18" charset="0"/>
              </a:rPr>
              <a:t>’ and ‘</a:t>
            </a:r>
            <a:r>
              <a:rPr lang="en-US" sz="1500" dirty="0" err="1">
                <a:latin typeface="Constantia" panose="02030602050306030303" pitchFamily="18" charset="0"/>
              </a:rPr>
              <a:t>Teenhome</a:t>
            </a:r>
            <a:r>
              <a:rPr lang="en-US" sz="1500" dirty="0">
                <a:latin typeface="Constantia" panose="02030602050306030303" pitchFamily="18" charset="0"/>
              </a:rPr>
              <a:t>’</a:t>
            </a:r>
          </a:p>
          <a:p>
            <a:pPr marL="342900" indent="-342900">
              <a:buAutoNum type="arabicPeriod"/>
            </a:pPr>
            <a:r>
              <a:rPr lang="en-US" sz="1500" dirty="0">
                <a:latin typeface="Constantia" panose="02030602050306030303" pitchFamily="18" charset="0"/>
              </a:rPr>
              <a:t>Total Spending– By adding '</a:t>
            </a:r>
            <a:r>
              <a:rPr lang="en-US" sz="1500" dirty="0" err="1">
                <a:latin typeface="Constantia" panose="02030602050306030303" pitchFamily="18" charset="0"/>
              </a:rPr>
              <a:t>MntWines</a:t>
            </a:r>
            <a:r>
              <a:rPr lang="en-US" sz="1500" dirty="0">
                <a:latin typeface="Constantia" panose="02030602050306030303" pitchFamily="18" charset="0"/>
              </a:rPr>
              <a:t>’, '</a:t>
            </a:r>
            <a:r>
              <a:rPr lang="en-US" sz="1500" dirty="0" err="1">
                <a:latin typeface="Constantia" panose="02030602050306030303" pitchFamily="18" charset="0"/>
              </a:rPr>
              <a:t>MntFruits</a:t>
            </a:r>
            <a:r>
              <a:rPr lang="en-US" sz="1500" dirty="0">
                <a:latin typeface="Constantia" panose="02030602050306030303" pitchFamily="18" charset="0"/>
              </a:rPr>
              <a:t>’, '</a:t>
            </a:r>
            <a:r>
              <a:rPr lang="en-US" sz="1500" dirty="0" err="1">
                <a:latin typeface="Constantia" panose="02030602050306030303" pitchFamily="18" charset="0"/>
              </a:rPr>
              <a:t>MntMeatProducts</a:t>
            </a:r>
            <a:r>
              <a:rPr lang="en-US" sz="1500" dirty="0">
                <a:latin typeface="Constantia" panose="02030602050306030303" pitchFamily="18" charset="0"/>
              </a:rPr>
              <a:t>’, '</a:t>
            </a:r>
            <a:r>
              <a:rPr lang="en-US" sz="1500" dirty="0" err="1">
                <a:latin typeface="Constantia" panose="02030602050306030303" pitchFamily="18" charset="0"/>
              </a:rPr>
              <a:t>MntFishProducts</a:t>
            </a:r>
            <a:r>
              <a:rPr lang="en-US" sz="1500" dirty="0">
                <a:latin typeface="Constantia" panose="02030602050306030303" pitchFamily="18" charset="0"/>
              </a:rPr>
              <a:t>’, '</a:t>
            </a:r>
            <a:r>
              <a:rPr lang="en-US" sz="1500" dirty="0" err="1">
                <a:latin typeface="Constantia" panose="02030602050306030303" pitchFamily="18" charset="0"/>
              </a:rPr>
              <a:t>MntSweetProducts</a:t>
            </a:r>
            <a:r>
              <a:rPr lang="en-US" sz="1500" dirty="0">
                <a:latin typeface="Constantia" panose="02030602050306030303" pitchFamily="18" charset="0"/>
              </a:rPr>
              <a:t>’ and '</a:t>
            </a:r>
            <a:r>
              <a:rPr lang="en-US" sz="1500" dirty="0" err="1">
                <a:latin typeface="Constantia" panose="02030602050306030303" pitchFamily="18" charset="0"/>
              </a:rPr>
              <a:t>MntGoldProds</a:t>
            </a:r>
            <a:r>
              <a:rPr lang="en-US" sz="1500" dirty="0">
                <a:latin typeface="Constantia" panose="02030602050306030303" pitchFamily="18" charset="0"/>
              </a:rPr>
              <a:t>’ </a:t>
            </a:r>
          </a:p>
          <a:p>
            <a:pPr marL="342900" indent="-342900">
              <a:buAutoNum type="arabicPeriod"/>
            </a:pPr>
            <a:r>
              <a:rPr lang="en-US" sz="1500" dirty="0">
                <a:latin typeface="Constantia" panose="02030602050306030303" pitchFamily="18" charset="0"/>
              </a:rPr>
              <a:t>Enrollment Duration – By subtracting ‘</a:t>
            </a:r>
            <a:r>
              <a:rPr lang="en-US" sz="1500" dirty="0" err="1">
                <a:latin typeface="Constantia" panose="02030602050306030303" pitchFamily="18" charset="0"/>
              </a:rPr>
              <a:t>Dt_Customer</a:t>
            </a:r>
            <a:r>
              <a:rPr lang="en-US" sz="1500" dirty="0">
                <a:latin typeface="Constantia" panose="02030602050306030303" pitchFamily="18" charset="0"/>
              </a:rPr>
              <a:t>’ from 2024</a:t>
            </a:r>
          </a:p>
          <a:p>
            <a:pPr marL="342900" indent="-342900">
              <a:buAutoNum type="arabicPeriod"/>
            </a:pPr>
            <a:r>
              <a:rPr lang="en-US" sz="1500" dirty="0">
                <a:latin typeface="Constantia" panose="02030602050306030303" pitchFamily="18" charset="0"/>
              </a:rPr>
              <a:t>Total Purchases – By adding '</a:t>
            </a:r>
            <a:r>
              <a:rPr lang="en-US" sz="1500" dirty="0" err="1">
                <a:latin typeface="Constantia" panose="02030602050306030303" pitchFamily="18" charset="0"/>
              </a:rPr>
              <a:t>NumWebPurchases</a:t>
            </a:r>
            <a:r>
              <a:rPr lang="en-US" sz="1500" dirty="0">
                <a:latin typeface="Constantia" panose="02030602050306030303" pitchFamily="18" charset="0"/>
              </a:rPr>
              <a:t>', '</a:t>
            </a:r>
            <a:r>
              <a:rPr lang="en-US" sz="1500" dirty="0" err="1">
                <a:latin typeface="Constantia" panose="02030602050306030303" pitchFamily="18" charset="0"/>
              </a:rPr>
              <a:t>NumCatalogPurchases</a:t>
            </a:r>
            <a:r>
              <a:rPr lang="en-US" sz="1500" dirty="0">
                <a:latin typeface="Constantia" panose="02030602050306030303" pitchFamily="18" charset="0"/>
              </a:rPr>
              <a:t>’ and '</a:t>
            </a:r>
            <a:r>
              <a:rPr lang="en-US" sz="1500" dirty="0" err="1">
                <a:latin typeface="Constantia" panose="02030602050306030303" pitchFamily="18" charset="0"/>
              </a:rPr>
              <a:t>NumStorePurchases</a:t>
            </a:r>
            <a:r>
              <a:rPr lang="en-US" sz="1500" dirty="0">
                <a:latin typeface="Constantia" panose="02030602050306030303" pitchFamily="18" charset="0"/>
              </a:rPr>
              <a:t>’</a:t>
            </a:r>
          </a:p>
          <a:p>
            <a:pPr marL="342900" indent="-342900">
              <a:buAutoNum type="arabicPeriod"/>
            </a:pPr>
            <a:r>
              <a:rPr lang="en-US" sz="1500" dirty="0">
                <a:latin typeface="Constantia" panose="02030602050306030303" pitchFamily="18" charset="0"/>
              </a:rPr>
              <a:t>Total Accepted Campaigns – By adding 'AcceptedCmp1’, 'AcceptedCmp2’, 'AcceptedCmp3',’ AcceptedCmp4’, 'AcceptedCmp5’ and 'Response’</a:t>
            </a:r>
          </a:p>
          <a:p>
            <a:pPr marL="342900" indent="-342900">
              <a:buAutoNum type="arabicPeriod"/>
            </a:pPr>
            <a:r>
              <a:rPr lang="en-US" sz="1500" dirty="0">
                <a:latin typeface="Constantia" panose="02030602050306030303" pitchFamily="18" charset="0"/>
              </a:rPr>
              <a:t>Web Interaction – By adding ‘</a:t>
            </a:r>
            <a:r>
              <a:rPr lang="en-US" sz="1500" dirty="0" err="1">
                <a:latin typeface="Constantia" panose="02030602050306030303" pitchFamily="18" charset="0"/>
              </a:rPr>
              <a:t>NumWebPurchases</a:t>
            </a:r>
            <a:r>
              <a:rPr lang="en-US" sz="1500" dirty="0">
                <a:latin typeface="Constantia" panose="02030602050306030303" pitchFamily="18" charset="0"/>
              </a:rPr>
              <a:t>’ and ‘</a:t>
            </a:r>
            <a:r>
              <a:rPr lang="en-US" sz="1500" dirty="0" err="1">
                <a:latin typeface="Constantia" panose="02030602050306030303" pitchFamily="18" charset="0"/>
              </a:rPr>
              <a:t>NumWebVisitsMonth</a:t>
            </a:r>
            <a:r>
              <a:rPr lang="en-US" sz="1500" dirty="0">
                <a:latin typeface="Constantia" panose="02030602050306030303" pitchFamily="18" charset="0"/>
              </a:rPr>
              <a:t>’</a:t>
            </a:r>
          </a:p>
        </p:txBody>
      </p:sp>
      <p:sp>
        <p:nvSpPr>
          <p:cNvPr id="6" name="TextBox 5">
            <a:extLst>
              <a:ext uri="{FF2B5EF4-FFF2-40B4-BE49-F238E27FC236}">
                <a16:creationId xmlns:a16="http://schemas.microsoft.com/office/drawing/2014/main" id="{2CABDE09-2649-997C-95A9-A9CD41B3EA5D}"/>
              </a:ext>
            </a:extLst>
          </p:cNvPr>
          <p:cNvSpPr txBox="1"/>
          <p:nvPr/>
        </p:nvSpPr>
        <p:spPr>
          <a:xfrm>
            <a:off x="0" y="4549676"/>
            <a:ext cx="5662710" cy="2123658"/>
          </a:xfrm>
          <a:prstGeom prst="rect">
            <a:avLst/>
          </a:prstGeom>
          <a:noFill/>
        </p:spPr>
        <p:txBody>
          <a:bodyPr wrap="square" rtlCol="0">
            <a:spAutoFit/>
          </a:bodyPr>
          <a:lstStyle/>
          <a:p>
            <a:r>
              <a:rPr lang="en-US" sz="1600" dirty="0">
                <a:latin typeface="Constantia" panose="02030602050306030303" pitchFamily="18" charset="0"/>
              </a:rPr>
              <a:t>Removing</a:t>
            </a:r>
            <a:r>
              <a:rPr lang="en-US" dirty="0"/>
              <a:t> </a:t>
            </a:r>
          </a:p>
          <a:p>
            <a:pPr marL="342900" indent="-342900">
              <a:buAutoNum type="arabicPeriod"/>
            </a:pPr>
            <a:r>
              <a:rPr lang="en-US" sz="1600" dirty="0">
                <a:latin typeface="Constantia" panose="02030602050306030303" pitchFamily="18" charset="0"/>
              </a:rPr>
              <a:t>‘</a:t>
            </a:r>
            <a:r>
              <a:rPr lang="en-US" sz="1600" dirty="0" err="1">
                <a:latin typeface="Constantia" panose="02030602050306030303" pitchFamily="18" charset="0"/>
              </a:rPr>
              <a:t>Z_CostContact</a:t>
            </a:r>
            <a:r>
              <a:rPr lang="en-US" sz="1600" dirty="0">
                <a:latin typeface="Constantia" panose="02030602050306030303" pitchFamily="18" charset="0"/>
              </a:rPr>
              <a:t>’</a:t>
            </a:r>
          </a:p>
          <a:p>
            <a:pPr marL="342900" indent="-342900">
              <a:buAutoNum type="arabicPeriod"/>
            </a:pPr>
            <a:r>
              <a:rPr lang="en-US" sz="1600" dirty="0">
                <a:latin typeface="Constantia" panose="02030602050306030303" pitchFamily="18" charset="0"/>
              </a:rPr>
              <a:t>‘Z-revenue’</a:t>
            </a:r>
          </a:p>
          <a:p>
            <a:pPr marL="342900" indent="-342900">
              <a:buAutoNum type="arabicPeriod"/>
            </a:pPr>
            <a:r>
              <a:rPr lang="en-US" sz="1600" dirty="0">
                <a:latin typeface="Constantia" panose="02030602050306030303" pitchFamily="18" charset="0"/>
              </a:rPr>
              <a:t>‘Complain’, </a:t>
            </a:r>
          </a:p>
          <a:p>
            <a:pPr marL="342900" indent="-342900">
              <a:buAutoNum type="arabicPeriod"/>
            </a:pPr>
            <a:r>
              <a:rPr lang="en-US" sz="1600" dirty="0">
                <a:latin typeface="Constantia" panose="02030602050306030303" pitchFamily="18" charset="0"/>
              </a:rPr>
              <a:t>‘Response’ </a:t>
            </a:r>
          </a:p>
          <a:p>
            <a:pPr marL="342900" indent="-342900">
              <a:buAutoNum type="arabicPeriod"/>
            </a:pPr>
            <a:r>
              <a:rPr lang="en-US" sz="1600" dirty="0">
                <a:latin typeface="Constantia" panose="02030602050306030303" pitchFamily="18" charset="0"/>
              </a:rPr>
              <a:t>after checking the variance and seeing that its 0. This means that these features do not represent any additional information</a:t>
            </a:r>
            <a:r>
              <a:rPr lang="en-US" dirty="0"/>
              <a:t>. </a:t>
            </a:r>
          </a:p>
        </p:txBody>
      </p:sp>
    </p:spTree>
    <p:extLst>
      <p:ext uri="{BB962C8B-B14F-4D97-AF65-F5344CB8AC3E}">
        <p14:creationId xmlns:p14="http://schemas.microsoft.com/office/powerpoint/2010/main" val="1530432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blue bars&#10;&#10;Description automatically generated with medium confidence">
            <a:extLst>
              <a:ext uri="{FF2B5EF4-FFF2-40B4-BE49-F238E27FC236}">
                <a16:creationId xmlns:a16="http://schemas.microsoft.com/office/drawing/2014/main" id="{BB9AF3BB-A642-B627-6F3B-A342F12AA535}"/>
              </a:ext>
            </a:extLst>
          </p:cNvPr>
          <p:cNvPicPr>
            <a:picLocks noChangeAspect="1"/>
          </p:cNvPicPr>
          <p:nvPr/>
        </p:nvPicPr>
        <p:blipFill>
          <a:blip r:embed="rId2"/>
          <a:stretch>
            <a:fillRect/>
          </a:stretch>
        </p:blipFill>
        <p:spPr>
          <a:xfrm>
            <a:off x="0" y="0"/>
            <a:ext cx="6096000" cy="3882572"/>
          </a:xfrm>
          <a:prstGeom prst="rect">
            <a:avLst/>
          </a:prstGeom>
        </p:spPr>
      </p:pic>
      <p:pic>
        <p:nvPicPr>
          <p:cNvPr id="4" name="Picture 3" descr="A graph of a number of purchases&#10;&#10;Description automatically generated">
            <a:extLst>
              <a:ext uri="{FF2B5EF4-FFF2-40B4-BE49-F238E27FC236}">
                <a16:creationId xmlns:a16="http://schemas.microsoft.com/office/drawing/2014/main" id="{C5A77C07-7908-1832-FD83-522DE028FF6A}"/>
              </a:ext>
            </a:extLst>
          </p:cNvPr>
          <p:cNvPicPr>
            <a:picLocks noChangeAspect="1"/>
          </p:cNvPicPr>
          <p:nvPr/>
        </p:nvPicPr>
        <p:blipFill>
          <a:blip r:embed="rId3"/>
          <a:stretch>
            <a:fillRect/>
          </a:stretch>
        </p:blipFill>
        <p:spPr>
          <a:xfrm>
            <a:off x="6095999" y="2975428"/>
            <a:ext cx="6096001" cy="3882572"/>
          </a:xfrm>
          <a:prstGeom prst="rect">
            <a:avLst/>
          </a:prstGeom>
        </p:spPr>
      </p:pic>
      <p:sp>
        <p:nvSpPr>
          <p:cNvPr id="5" name="TextBox 4">
            <a:extLst>
              <a:ext uri="{FF2B5EF4-FFF2-40B4-BE49-F238E27FC236}">
                <a16:creationId xmlns:a16="http://schemas.microsoft.com/office/drawing/2014/main" id="{F2897BA2-AFEB-444E-1182-53C96B810DFA}"/>
              </a:ext>
            </a:extLst>
          </p:cNvPr>
          <p:cNvSpPr txBox="1"/>
          <p:nvPr/>
        </p:nvSpPr>
        <p:spPr>
          <a:xfrm>
            <a:off x="6315075" y="428625"/>
            <a:ext cx="5086349" cy="2308324"/>
          </a:xfrm>
          <a:prstGeom prst="rect">
            <a:avLst/>
          </a:prstGeom>
          <a:noFill/>
        </p:spPr>
        <p:txBody>
          <a:bodyPr wrap="square" rtlCol="0">
            <a:spAutoFit/>
          </a:bodyPr>
          <a:lstStyle/>
          <a:p>
            <a:r>
              <a:rPr lang="en-US" sz="3600" dirty="0">
                <a:latin typeface="Constantia" panose="02030602050306030303" pitchFamily="18" charset="0"/>
              </a:rPr>
              <a:t>Visualizing generated column data with histograms to get a better understanding</a:t>
            </a:r>
          </a:p>
        </p:txBody>
      </p:sp>
    </p:spTree>
    <p:extLst>
      <p:ext uri="{BB962C8B-B14F-4D97-AF65-F5344CB8AC3E}">
        <p14:creationId xmlns:p14="http://schemas.microsoft.com/office/powerpoint/2010/main" val="3958931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67533B9-DAE9-707E-77A3-E2E6EC47868C}"/>
              </a:ext>
            </a:extLst>
          </p:cNvPr>
          <p:cNvPicPr>
            <a:picLocks noChangeAspect="1"/>
          </p:cNvPicPr>
          <p:nvPr/>
        </p:nvPicPr>
        <p:blipFill>
          <a:blip r:embed="rId3"/>
          <a:stretch>
            <a:fillRect/>
          </a:stretch>
        </p:blipFill>
        <p:spPr>
          <a:xfrm>
            <a:off x="0" y="-1"/>
            <a:ext cx="8915400" cy="5242255"/>
          </a:xfrm>
          <a:prstGeom prst="rect">
            <a:avLst/>
          </a:prstGeom>
        </p:spPr>
      </p:pic>
      <p:sp>
        <p:nvSpPr>
          <p:cNvPr id="4" name="TextBox 3">
            <a:extLst>
              <a:ext uri="{FF2B5EF4-FFF2-40B4-BE49-F238E27FC236}">
                <a16:creationId xmlns:a16="http://schemas.microsoft.com/office/drawing/2014/main" id="{37A08380-A023-5090-B8DA-FCF2168A89DC}"/>
              </a:ext>
            </a:extLst>
          </p:cNvPr>
          <p:cNvSpPr txBox="1"/>
          <p:nvPr/>
        </p:nvSpPr>
        <p:spPr>
          <a:xfrm>
            <a:off x="6151053" y="5700713"/>
            <a:ext cx="5528693" cy="646331"/>
          </a:xfrm>
          <a:prstGeom prst="rect">
            <a:avLst/>
          </a:prstGeom>
          <a:noFill/>
        </p:spPr>
        <p:txBody>
          <a:bodyPr wrap="none" rtlCol="0">
            <a:spAutoFit/>
          </a:bodyPr>
          <a:lstStyle/>
          <a:p>
            <a:r>
              <a:rPr lang="en-US" sz="3600" dirty="0">
                <a:latin typeface="Constantia" panose="02030602050306030303" pitchFamily="18" charset="0"/>
              </a:rPr>
              <a:t>Data Scaling and Encoding</a:t>
            </a:r>
          </a:p>
        </p:txBody>
      </p:sp>
    </p:spTree>
    <p:extLst>
      <p:ext uri="{BB962C8B-B14F-4D97-AF65-F5344CB8AC3E}">
        <p14:creationId xmlns:p14="http://schemas.microsoft.com/office/powerpoint/2010/main" val="2047781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with a line&#10;&#10;Description automatically generated">
            <a:extLst>
              <a:ext uri="{FF2B5EF4-FFF2-40B4-BE49-F238E27FC236}">
                <a16:creationId xmlns:a16="http://schemas.microsoft.com/office/drawing/2014/main" id="{BD1D80CF-7C40-BEFF-455F-58D93BB6CBF2}"/>
              </a:ext>
            </a:extLst>
          </p:cNvPr>
          <p:cNvPicPr>
            <a:picLocks noChangeAspect="1"/>
          </p:cNvPicPr>
          <p:nvPr/>
        </p:nvPicPr>
        <p:blipFill>
          <a:blip r:embed="rId2"/>
          <a:stretch>
            <a:fillRect/>
          </a:stretch>
        </p:blipFill>
        <p:spPr>
          <a:xfrm>
            <a:off x="7561393" y="4144834"/>
            <a:ext cx="4134654" cy="2211517"/>
          </a:xfrm>
          <a:prstGeom prst="rect">
            <a:avLst/>
          </a:prstGeom>
        </p:spPr>
      </p:pic>
      <p:sp>
        <p:nvSpPr>
          <p:cNvPr id="11" name="TextBox 10">
            <a:extLst>
              <a:ext uri="{FF2B5EF4-FFF2-40B4-BE49-F238E27FC236}">
                <a16:creationId xmlns:a16="http://schemas.microsoft.com/office/drawing/2014/main" id="{8889E8AB-A5F3-E45A-723C-09EC8A9EC1DC}"/>
              </a:ext>
            </a:extLst>
          </p:cNvPr>
          <p:cNvSpPr txBox="1"/>
          <p:nvPr/>
        </p:nvSpPr>
        <p:spPr>
          <a:xfrm>
            <a:off x="495952" y="535725"/>
            <a:ext cx="1064715" cy="646331"/>
          </a:xfrm>
          <a:prstGeom prst="rect">
            <a:avLst/>
          </a:prstGeom>
          <a:noFill/>
        </p:spPr>
        <p:txBody>
          <a:bodyPr wrap="none" rtlCol="0">
            <a:spAutoFit/>
          </a:bodyPr>
          <a:lstStyle/>
          <a:p>
            <a:r>
              <a:rPr lang="en-US" sz="3600" dirty="0">
                <a:solidFill>
                  <a:schemeClr val="tx2">
                    <a:lumMod val="75000"/>
                  </a:schemeClr>
                </a:solidFill>
                <a:latin typeface="Constantia" panose="02030602050306030303" pitchFamily="18" charset="0"/>
              </a:rPr>
              <a:t>PCA</a:t>
            </a:r>
          </a:p>
        </p:txBody>
      </p:sp>
      <p:pic>
        <p:nvPicPr>
          <p:cNvPr id="16" name="Picture 15" descr="A screenshot of a computer code&#10;&#10;Description automatically generated">
            <a:extLst>
              <a:ext uri="{FF2B5EF4-FFF2-40B4-BE49-F238E27FC236}">
                <a16:creationId xmlns:a16="http://schemas.microsoft.com/office/drawing/2014/main" id="{31D71664-DCEF-290B-C324-7A345461C618}"/>
              </a:ext>
            </a:extLst>
          </p:cNvPr>
          <p:cNvPicPr>
            <a:picLocks noChangeAspect="1"/>
          </p:cNvPicPr>
          <p:nvPr/>
        </p:nvPicPr>
        <p:blipFill rotWithShape="1">
          <a:blip r:embed="rId3"/>
          <a:srcRect r="28403"/>
          <a:stretch/>
        </p:blipFill>
        <p:spPr>
          <a:xfrm>
            <a:off x="7561390" y="1120101"/>
            <a:ext cx="4051238" cy="2308617"/>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AC873CD2-7FDA-0AE2-ABBC-EA9079C90409}"/>
              </a:ext>
            </a:extLst>
          </p:cNvPr>
          <p:cNvPicPr>
            <a:picLocks noChangeAspect="1"/>
          </p:cNvPicPr>
          <p:nvPr/>
        </p:nvPicPr>
        <p:blipFill rotWithShape="1">
          <a:blip r:embed="rId4"/>
          <a:srcRect r="7565"/>
          <a:stretch/>
        </p:blipFill>
        <p:spPr>
          <a:xfrm>
            <a:off x="479852" y="1233713"/>
            <a:ext cx="6898027" cy="5027696"/>
          </a:xfrm>
          <a:prstGeom prst="rect">
            <a:avLst/>
          </a:prstGeom>
        </p:spPr>
      </p:pic>
    </p:spTree>
    <p:extLst>
      <p:ext uri="{BB962C8B-B14F-4D97-AF65-F5344CB8AC3E}">
        <p14:creationId xmlns:p14="http://schemas.microsoft.com/office/powerpoint/2010/main" val="607016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2196FEA-9BAF-95D1-16E4-F543201916AF}"/>
              </a:ext>
            </a:extLst>
          </p:cNvPr>
          <p:cNvPicPr>
            <a:picLocks noChangeAspect="1"/>
          </p:cNvPicPr>
          <p:nvPr/>
        </p:nvPicPr>
        <p:blipFill>
          <a:blip r:embed="rId2"/>
          <a:stretch>
            <a:fillRect/>
          </a:stretch>
        </p:blipFill>
        <p:spPr>
          <a:xfrm>
            <a:off x="-1" y="0"/>
            <a:ext cx="9334501" cy="6858000"/>
          </a:xfrm>
          <a:prstGeom prst="rect">
            <a:avLst/>
          </a:prstGeom>
        </p:spPr>
      </p:pic>
      <p:sp>
        <p:nvSpPr>
          <p:cNvPr id="3" name="TextBox 2">
            <a:extLst>
              <a:ext uri="{FF2B5EF4-FFF2-40B4-BE49-F238E27FC236}">
                <a16:creationId xmlns:a16="http://schemas.microsoft.com/office/drawing/2014/main" id="{649A2EC2-7E70-1820-7719-A95D2ED9E7AD}"/>
              </a:ext>
            </a:extLst>
          </p:cNvPr>
          <p:cNvSpPr txBox="1"/>
          <p:nvPr/>
        </p:nvSpPr>
        <p:spPr>
          <a:xfrm>
            <a:off x="9334500" y="2413337"/>
            <a:ext cx="3014662" cy="2031325"/>
          </a:xfrm>
          <a:prstGeom prst="rect">
            <a:avLst/>
          </a:prstGeom>
          <a:noFill/>
        </p:spPr>
        <p:txBody>
          <a:bodyPr wrap="square" rtlCol="0">
            <a:spAutoFit/>
          </a:bodyPr>
          <a:lstStyle/>
          <a:p>
            <a:r>
              <a:rPr lang="en-IN" dirty="0">
                <a:latin typeface="Constantia" panose="02030602050306030303" pitchFamily="18" charset="0"/>
              </a:rPr>
              <a:t>Generating a dendrogram helps in understanding the structure and relationships within the data and to choose the appropriate number of clusters </a:t>
            </a:r>
          </a:p>
          <a:p>
            <a:endParaRPr lang="en-US" dirty="0"/>
          </a:p>
        </p:txBody>
      </p:sp>
    </p:spTree>
    <p:extLst>
      <p:ext uri="{BB962C8B-B14F-4D97-AF65-F5344CB8AC3E}">
        <p14:creationId xmlns:p14="http://schemas.microsoft.com/office/powerpoint/2010/main" val="2217169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C4BF91-E587-E14E-7D04-ACEBE5B29D60}"/>
              </a:ext>
            </a:extLst>
          </p:cNvPr>
          <p:cNvSpPr txBox="1"/>
          <p:nvPr/>
        </p:nvSpPr>
        <p:spPr>
          <a:xfrm>
            <a:off x="0" y="4427835"/>
            <a:ext cx="4886325" cy="923330"/>
          </a:xfrm>
          <a:prstGeom prst="rect">
            <a:avLst/>
          </a:prstGeom>
          <a:noFill/>
        </p:spPr>
        <p:txBody>
          <a:bodyPr wrap="square" rtlCol="0">
            <a:spAutoFit/>
          </a:bodyPr>
          <a:lstStyle/>
          <a:p>
            <a:r>
              <a:rPr lang="en-IN" dirty="0">
                <a:latin typeface="Constantia" panose="02030602050306030303" pitchFamily="18" charset="0"/>
              </a:rPr>
              <a:t>Performing hierarchical clustering on the data, visualizing the clusters in a scatter plot of the first two principal components.</a:t>
            </a:r>
            <a:endParaRPr lang="en-US" dirty="0">
              <a:latin typeface="Constantia" panose="02030602050306030303" pitchFamily="18" charset="0"/>
            </a:endParaRPr>
          </a:p>
        </p:txBody>
      </p:sp>
      <p:pic>
        <p:nvPicPr>
          <p:cNvPr id="8" name="Picture 7" descr="A screenshot of a computer&#10;&#10;Description automatically generated">
            <a:extLst>
              <a:ext uri="{FF2B5EF4-FFF2-40B4-BE49-F238E27FC236}">
                <a16:creationId xmlns:a16="http://schemas.microsoft.com/office/drawing/2014/main" id="{07157974-B9A1-A69B-72AE-2BDD5DE448AF}"/>
              </a:ext>
            </a:extLst>
          </p:cNvPr>
          <p:cNvPicPr>
            <a:picLocks noChangeAspect="1"/>
          </p:cNvPicPr>
          <p:nvPr/>
        </p:nvPicPr>
        <p:blipFill rotWithShape="1">
          <a:blip r:embed="rId2"/>
          <a:srcRect r="40353"/>
          <a:stretch/>
        </p:blipFill>
        <p:spPr>
          <a:xfrm>
            <a:off x="0" y="0"/>
            <a:ext cx="6352674" cy="2702520"/>
          </a:xfrm>
          <a:prstGeom prst="rect">
            <a:avLst/>
          </a:prstGeom>
        </p:spPr>
      </p:pic>
      <p:pic>
        <p:nvPicPr>
          <p:cNvPr id="10" name="Picture 9" descr="A diagram of multicolored dots&#10;&#10;Description automatically generated">
            <a:extLst>
              <a:ext uri="{FF2B5EF4-FFF2-40B4-BE49-F238E27FC236}">
                <a16:creationId xmlns:a16="http://schemas.microsoft.com/office/drawing/2014/main" id="{0A370001-11BA-CEAE-5B82-7C6B49439307}"/>
              </a:ext>
            </a:extLst>
          </p:cNvPr>
          <p:cNvPicPr>
            <a:picLocks noChangeAspect="1"/>
          </p:cNvPicPr>
          <p:nvPr/>
        </p:nvPicPr>
        <p:blipFill>
          <a:blip r:embed="rId3"/>
          <a:stretch>
            <a:fillRect/>
          </a:stretch>
        </p:blipFill>
        <p:spPr>
          <a:xfrm>
            <a:off x="4886325" y="2765669"/>
            <a:ext cx="7305675" cy="4092331"/>
          </a:xfrm>
          <a:prstGeom prst="rect">
            <a:avLst/>
          </a:prstGeom>
        </p:spPr>
      </p:pic>
      <p:pic>
        <p:nvPicPr>
          <p:cNvPr id="12" name="Picture 11">
            <a:extLst>
              <a:ext uri="{FF2B5EF4-FFF2-40B4-BE49-F238E27FC236}">
                <a16:creationId xmlns:a16="http://schemas.microsoft.com/office/drawing/2014/main" id="{6BF9DEE8-E35E-72A1-3254-F18EEF50943F}"/>
              </a:ext>
            </a:extLst>
          </p:cNvPr>
          <p:cNvPicPr>
            <a:picLocks noChangeAspect="1"/>
          </p:cNvPicPr>
          <p:nvPr/>
        </p:nvPicPr>
        <p:blipFill rotWithShape="1">
          <a:blip r:embed="rId4"/>
          <a:srcRect r="15781" b="-12929"/>
          <a:stretch/>
        </p:blipFill>
        <p:spPr>
          <a:xfrm>
            <a:off x="7002379" y="1038187"/>
            <a:ext cx="4475747" cy="626146"/>
          </a:xfrm>
          <a:prstGeom prst="rect">
            <a:avLst/>
          </a:prstGeom>
        </p:spPr>
      </p:pic>
    </p:spTree>
    <p:extLst>
      <p:ext uri="{BB962C8B-B14F-4D97-AF65-F5344CB8AC3E}">
        <p14:creationId xmlns:p14="http://schemas.microsoft.com/office/powerpoint/2010/main" val="460650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405BD03-01D9-EE21-816F-303FCF72D52F}"/>
              </a:ext>
            </a:extLst>
          </p:cNvPr>
          <p:cNvPicPr>
            <a:picLocks noChangeAspect="1"/>
          </p:cNvPicPr>
          <p:nvPr/>
        </p:nvPicPr>
        <p:blipFill rotWithShape="1">
          <a:blip r:embed="rId2"/>
          <a:srcRect r="35662"/>
          <a:stretch/>
        </p:blipFill>
        <p:spPr>
          <a:xfrm>
            <a:off x="0" y="0"/>
            <a:ext cx="5884861" cy="3237994"/>
          </a:xfrm>
          <a:prstGeom prst="rect">
            <a:avLst/>
          </a:prstGeom>
        </p:spPr>
      </p:pic>
      <p:pic>
        <p:nvPicPr>
          <p:cNvPr id="5" name="Picture 4" descr="A diagram of a multicolored diagram&#10;&#10;Description automatically generated with medium confidence">
            <a:extLst>
              <a:ext uri="{FF2B5EF4-FFF2-40B4-BE49-F238E27FC236}">
                <a16:creationId xmlns:a16="http://schemas.microsoft.com/office/drawing/2014/main" id="{AB8360B0-9410-F49A-023F-A896F94D6D28}"/>
              </a:ext>
            </a:extLst>
          </p:cNvPr>
          <p:cNvPicPr>
            <a:picLocks noChangeAspect="1"/>
          </p:cNvPicPr>
          <p:nvPr/>
        </p:nvPicPr>
        <p:blipFill>
          <a:blip r:embed="rId3"/>
          <a:stretch>
            <a:fillRect/>
          </a:stretch>
        </p:blipFill>
        <p:spPr>
          <a:xfrm>
            <a:off x="5884862" y="3213100"/>
            <a:ext cx="6350000" cy="3644900"/>
          </a:xfrm>
          <a:prstGeom prst="rect">
            <a:avLst/>
          </a:prstGeom>
        </p:spPr>
      </p:pic>
      <p:sp>
        <p:nvSpPr>
          <p:cNvPr id="6" name="TextBox 5">
            <a:extLst>
              <a:ext uri="{FF2B5EF4-FFF2-40B4-BE49-F238E27FC236}">
                <a16:creationId xmlns:a16="http://schemas.microsoft.com/office/drawing/2014/main" id="{613C0138-0C54-050E-8B1A-A1377CCFD1FD}"/>
              </a:ext>
            </a:extLst>
          </p:cNvPr>
          <p:cNvSpPr txBox="1"/>
          <p:nvPr/>
        </p:nvSpPr>
        <p:spPr>
          <a:xfrm>
            <a:off x="6704324" y="1015702"/>
            <a:ext cx="5299075" cy="1206589"/>
          </a:xfrm>
          <a:prstGeom prst="rect">
            <a:avLst/>
          </a:prstGeom>
          <a:noFill/>
        </p:spPr>
        <p:txBody>
          <a:bodyPr wrap="square" rtlCol="0">
            <a:spAutoFit/>
          </a:bodyPr>
          <a:lstStyle/>
          <a:p>
            <a:r>
              <a:rPr lang="en-IN" dirty="0">
                <a:latin typeface="Constantia" panose="02030602050306030303" pitchFamily="18" charset="0"/>
              </a:rPr>
              <a:t>Performing  K-means clustering on the data, visualizing the clusters in a scatter plot of the first two principal components.</a:t>
            </a:r>
            <a:endParaRPr lang="en-US" dirty="0">
              <a:latin typeface="Constantia" panose="02030602050306030303" pitchFamily="18" charset="0"/>
            </a:endParaRPr>
          </a:p>
          <a:p>
            <a:endParaRPr lang="en-US" dirty="0"/>
          </a:p>
        </p:txBody>
      </p:sp>
      <p:pic>
        <p:nvPicPr>
          <p:cNvPr id="8" name="Picture 7">
            <a:extLst>
              <a:ext uri="{FF2B5EF4-FFF2-40B4-BE49-F238E27FC236}">
                <a16:creationId xmlns:a16="http://schemas.microsoft.com/office/drawing/2014/main" id="{14A90F99-7C88-C4A9-9B94-94BADD2542C8}"/>
              </a:ext>
            </a:extLst>
          </p:cNvPr>
          <p:cNvPicPr>
            <a:picLocks noChangeAspect="1"/>
          </p:cNvPicPr>
          <p:nvPr/>
        </p:nvPicPr>
        <p:blipFill>
          <a:blip r:embed="rId4"/>
          <a:stretch>
            <a:fillRect/>
          </a:stretch>
        </p:blipFill>
        <p:spPr>
          <a:xfrm>
            <a:off x="37623" y="4760311"/>
            <a:ext cx="5809613" cy="606121"/>
          </a:xfrm>
          <a:prstGeom prst="rect">
            <a:avLst/>
          </a:prstGeom>
        </p:spPr>
      </p:pic>
      <p:sp>
        <p:nvSpPr>
          <p:cNvPr id="11" name="TextBox 10">
            <a:extLst>
              <a:ext uri="{FF2B5EF4-FFF2-40B4-BE49-F238E27FC236}">
                <a16:creationId xmlns:a16="http://schemas.microsoft.com/office/drawing/2014/main" id="{05B2499B-7DE6-17D6-CE58-C6091C3E46CE}"/>
              </a:ext>
            </a:extLst>
          </p:cNvPr>
          <p:cNvSpPr txBox="1"/>
          <p:nvPr/>
        </p:nvSpPr>
        <p:spPr>
          <a:xfrm>
            <a:off x="1297173" y="3966017"/>
            <a:ext cx="2897524" cy="369332"/>
          </a:xfrm>
          <a:prstGeom prst="rect">
            <a:avLst/>
          </a:prstGeom>
          <a:noFill/>
        </p:spPr>
        <p:txBody>
          <a:bodyPr wrap="none" rtlCol="0">
            <a:spAutoFit/>
          </a:bodyPr>
          <a:lstStyle/>
          <a:p>
            <a:r>
              <a:rPr lang="en-US" dirty="0">
                <a:latin typeface="Constantia" panose="02030602050306030303" pitchFamily="18" charset="0"/>
              </a:rPr>
              <a:t>Getting an accuracy of 36%</a:t>
            </a:r>
          </a:p>
        </p:txBody>
      </p:sp>
    </p:spTree>
    <p:extLst>
      <p:ext uri="{BB962C8B-B14F-4D97-AF65-F5344CB8AC3E}">
        <p14:creationId xmlns:p14="http://schemas.microsoft.com/office/powerpoint/2010/main" val="375401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0F950CE-4D14-3E9A-6EA4-5BE83350E7FA}"/>
              </a:ext>
            </a:extLst>
          </p:cNvPr>
          <p:cNvSpPr txBox="1"/>
          <p:nvPr/>
        </p:nvSpPr>
        <p:spPr>
          <a:xfrm>
            <a:off x="7387646" y="942453"/>
            <a:ext cx="5029200" cy="1773936"/>
          </a:xfrm>
          <a:prstGeom prst="rect">
            <a:avLst/>
          </a:prstGeom>
        </p:spPr>
        <p:txBody>
          <a:bodyPr vert="horz" lIns="91440" tIns="45720" rIns="91440" bIns="45720" rtlCol="0" anchor="ctr">
            <a:normAutofit/>
          </a:bodyPr>
          <a:lstStyle/>
          <a:p>
            <a:pPr defTabSz="914400">
              <a:lnSpc>
                <a:spcPct val="90000"/>
              </a:lnSpc>
              <a:spcAft>
                <a:spcPts val="600"/>
              </a:spcAft>
            </a:pPr>
            <a:r>
              <a:rPr lang="en-US" dirty="0">
                <a:latin typeface="Constantia" panose="02030602050306030303" pitchFamily="18" charset="0"/>
              </a:rPr>
              <a:t>Using the Elbow method to determine the optimal number of clusters. The Elbow Graph visualizes the WCSS for different numbers of clusters, helping to identify the point where adding more clusters doesn't significantly improve the clustering performance.</a:t>
            </a:r>
          </a:p>
        </p:txBody>
      </p:sp>
      <p:pic>
        <p:nvPicPr>
          <p:cNvPr id="6" name="Picture 5" descr="A graph with a line&#10;&#10;Description automatically generated">
            <a:extLst>
              <a:ext uri="{FF2B5EF4-FFF2-40B4-BE49-F238E27FC236}">
                <a16:creationId xmlns:a16="http://schemas.microsoft.com/office/drawing/2014/main" id="{D137BE38-9763-FB18-92B3-1F2262280024}"/>
              </a:ext>
            </a:extLst>
          </p:cNvPr>
          <p:cNvPicPr>
            <a:picLocks noChangeAspect="1"/>
          </p:cNvPicPr>
          <p:nvPr/>
        </p:nvPicPr>
        <p:blipFill>
          <a:blip r:embed="rId2"/>
          <a:stretch>
            <a:fillRect/>
          </a:stretch>
        </p:blipFill>
        <p:spPr>
          <a:xfrm>
            <a:off x="6057566" y="3509662"/>
            <a:ext cx="6143740" cy="3348338"/>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21ACBCCA-0F10-42A5-8477-154715C8E63D}"/>
              </a:ext>
            </a:extLst>
          </p:cNvPr>
          <p:cNvPicPr>
            <a:picLocks noChangeAspect="1"/>
          </p:cNvPicPr>
          <p:nvPr/>
        </p:nvPicPr>
        <p:blipFill>
          <a:blip r:embed="rId3"/>
          <a:stretch>
            <a:fillRect/>
          </a:stretch>
        </p:blipFill>
        <p:spPr>
          <a:xfrm>
            <a:off x="0" y="-2"/>
            <a:ext cx="7199306" cy="3509661"/>
          </a:xfrm>
          <a:prstGeom prst="rect">
            <a:avLst/>
          </a:prstGeom>
        </p:spPr>
      </p:pic>
    </p:spTree>
    <p:extLst>
      <p:ext uri="{BB962C8B-B14F-4D97-AF65-F5344CB8AC3E}">
        <p14:creationId xmlns:p14="http://schemas.microsoft.com/office/powerpoint/2010/main" val="2439275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80F136-B9E9-1AD9-FF6B-CCDC8D76F3EF}"/>
              </a:ext>
            </a:extLst>
          </p:cNvPr>
          <p:cNvPicPr>
            <a:picLocks noChangeAspect="1"/>
          </p:cNvPicPr>
          <p:nvPr/>
        </p:nvPicPr>
        <p:blipFill>
          <a:blip r:embed="rId2"/>
          <a:stretch>
            <a:fillRect/>
          </a:stretch>
        </p:blipFill>
        <p:spPr>
          <a:xfrm>
            <a:off x="0" y="0"/>
            <a:ext cx="5764365" cy="6858000"/>
          </a:xfrm>
          <a:prstGeom prst="rect">
            <a:avLst/>
          </a:prstGeom>
        </p:spPr>
      </p:pic>
      <p:pic>
        <p:nvPicPr>
          <p:cNvPr id="5" name="Picture 4" descr="A diagram of a component&#10;&#10;Description automatically generated with medium confidence">
            <a:extLst>
              <a:ext uri="{FF2B5EF4-FFF2-40B4-BE49-F238E27FC236}">
                <a16:creationId xmlns:a16="http://schemas.microsoft.com/office/drawing/2014/main" id="{5FBAFA3A-2F0C-EDA5-741E-4A02930882E3}"/>
              </a:ext>
            </a:extLst>
          </p:cNvPr>
          <p:cNvPicPr>
            <a:picLocks noChangeAspect="1"/>
          </p:cNvPicPr>
          <p:nvPr/>
        </p:nvPicPr>
        <p:blipFill>
          <a:blip r:embed="rId3"/>
          <a:stretch>
            <a:fillRect/>
          </a:stretch>
        </p:blipFill>
        <p:spPr>
          <a:xfrm>
            <a:off x="5892800" y="28575"/>
            <a:ext cx="6299200" cy="3683000"/>
          </a:xfrm>
          <a:prstGeom prst="rect">
            <a:avLst/>
          </a:prstGeom>
        </p:spPr>
      </p:pic>
      <p:pic>
        <p:nvPicPr>
          <p:cNvPr id="7" name="Picture 6">
            <a:extLst>
              <a:ext uri="{FF2B5EF4-FFF2-40B4-BE49-F238E27FC236}">
                <a16:creationId xmlns:a16="http://schemas.microsoft.com/office/drawing/2014/main" id="{7B6A462F-6754-0DE1-5119-30030FD4B871}"/>
              </a:ext>
            </a:extLst>
          </p:cNvPr>
          <p:cNvPicPr>
            <a:picLocks noChangeAspect="1"/>
          </p:cNvPicPr>
          <p:nvPr/>
        </p:nvPicPr>
        <p:blipFill>
          <a:blip r:embed="rId4"/>
          <a:stretch>
            <a:fillRect/>
          </a:stretch>
        </p:blipFill>
        <p:spPr>
          <a:xfrm>
            <a:off x="6096000" y="4954231"/>
            <a:ext cx="5853112" cy="711555"/>
          </a:xfrm>
          <a:prstGeom prst="rect">
            <a:avLst/>
          </a:prstGeom>
        </p:spPr>
      </p:pic>
      <p:sp>
        <p:nvSpPr>
          <p:cNvPr id="8" name="TextBox 7">
            <a:extLst>
              <a:ext uri="{FF2B5EF4-FFF2-40B4-BE49-F238E27FC236}">
                <a16:creationId xmlns:a16="http://schemas.microsoft.com/office/drawing/2014/main" id="{289AC233-FCBF-34F8-55DA-B8A99083D075}"/>
              </a:ext>
            </a:extLst>
          </p:cNvPr>
          <p:cNvSpPr txBox="1"/>
          <p:nvPr/>
        </p:nvSpPr>
        <p:spPr>
          <a:xfrm>
            <a:off x="6427637" y="4009737"/>
            <a:ext cx="5316688" cy="646331"/>
          </a:xfrm>
          <a:prstGeom prst="rect">
            <a:avLst/>
          </a:prstGeom>
          <a:noFill/>
        </p:spPr>
        <p:txBody>
          <a:bodyPr wrap="square" rtlCol="0">
            <a:spAutoFit/>
          </a:bodyPr>
          <a:lstStyle/>
          <a:p>
            <a:r>
              <a:rPr lang="en-US" dirty="0">
                <a:latin typeface="Constantia" panose="02030602050306030303" pitchFamily="18" charset="0"/>
              </a:rPr>
              <a:t>Trying K-Means clustering again with the number of clusters chosen by the Elbow method.</a:t>
            </a:r>
          </a:p>
        </p:txBody>
      </p:sp>
      <p:sp>
        <p:nvSpPr>
          <p:cNvPr id="9" name="TextBox 8">
            <a:extLst>
              <a:ext uri="{FF2B5EF4-FFF2-40B4-BE49-F238E27FC236}">
                <a16:creationId xmlns:a16="http://schemas.microsoft.com/office/drawing/2014/main" id="{548C98F0-22E6-6AF7-DF02-85DF0AD5BFB8}"/>
              </a:ext>
            </a:extLst>
          </p:cNvPr>
          <p:cNvSpPr txBox="1"/>
          <p:nvPr/>
        </p:nvSpPr>
        <p:spPr>
          <a:xfrm>
            <a:off x="7057595" y="5963949"/>
            <a:ext cx="3929922" cy="369332"/>
          </a:xfrm>
          <a:prstGeom prst="rect">
            <a:avLst/>
          </a:prstGeom>
          <a:noFill/>
        </p:spPr>
        <p:txBody>
          <a:bodyPr wrap="none" rtlCol="0">
            <a:spAutoFit/>
          </a:bodyPr>
          <a:lstStyle/>
          <a:p>
            <a:r>
              <a:rPr lang="en-US" dirty="0">
                <a:latin typeface="Constantia" panose="02030602050306030303" pitchFamily="18" charset="0"/>
              </a:rPr>
              <a:t>Getting an increased accuracy of 49%</a:t>
            </a:r>
          </a:p>
        </p:txBody>
      </p:sp>
    </p:spTree>
    <p:extLst>
      <p:ext uri="{BB962C8B-B14F-4D97-AF65-F5344CB8AC3E}">
        <p14:creationId xmlns:p14="http://schemas.microsoft.com/office/powerpoint/2010/main" val="351935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F2EB-52A3-0B2E-12C0-99D41AE17C57}"/>
              </a:ext>
            </a:extLst>
          </p:cNvPr>
          <p:cNvSpPr>
            <a:spLocks noGrp="1"/>
          </p:cNvSpPr>
          <p:nvPr>
            <p:ph type="title"/>
          </p:nvPr>
        </p:nvSpPr>
        <p:spPr>
          <a:xfrm>
            <a:off x="640080" y="1243013"/>
            <a:ext cx="3855720" cy="4371974"/>
          </a:xfrm>
        </p:spPr>
        <p:txBody>
          <a:bodyPr>
            <a:normAutofit/>
          </a:bodyPr>
          <a:lstStyle/>
          <a:p>
            <a:r>
              <a:rPr lang="en-US" sz="3600" dirty="0">
                <a:solidFill>
                  <a:schemeClr val="tx2"/>
                </a:solidFill>
                <a:latin typeface="Constantia" panose="02030602050306030303" pitchFamily="18" charset="0"/>
              </a:rPr>
              <a:t>Objectives </a:t>
            </a:r>
          </a:p>
        </p:txBody>
      </p:sp>
      <p:sp>
        <p:nvSpPr>
          <p:cNvPr id="3" name="Content Placeholder 2">
            <a:extLst>
              <a:ext uri="{FF2B5EF4-FFF2-40B4-BE49-F238E27FC236}">
                <a16:creationId xmlns:a16="http://schemas.microsoft.com/office/drawing/2014/main" id="{EC6999F5-634D-2918-0010-71EF17441ABA}"/>
              </a:ext>
            </a:extLst>
          </p:cNvPr>
          <p:cNvSpPr>
            <a:spLocks noGrp="1"/>
          </p:cNvSpPr>
          <p:nvPr>
            <p:ph idx="1"/>
          </p:nvPr>
        </p:nvSpPr>
        <p:spPr>
          <a:xfrm>
            <a:off x="5572125" y="0"/>
            <a:ext cx="6619570" cy="7386638"/>
          </a:xfrm>
        </p:spPr>
        <p:txBody>
          <a:bodyPr anchor="ctr">
            <a:normAutofit/>
          </a:bodyPr>
          <a:lstStyle/>
          <a:p>
            <a:r>
              <a:rPr lang="en-US" sz="1800" b="1" dirty="0">
                <a:solidFill>
                  <a:schemeClr val="tx2">
                    <a:lumMod val="75000"/>
                  </a:schemeClr>
                </a:solidFill>
                <a:latin typeface="Constantia" panose="02030602050306030303" pitchFamily="18" charset="0"/>
                <a:cs typeface="Aparajita" panose="020B0604020202020204" pitchFamily="34" charset="0"/>
              </a:rPr>
              <a:t>Understanding Customer Behavior: </a:t>
            </a:r>
          </a:p>
          <a:p>
            <a:r>
              <a:rPr lang="en-US" sz="1800" dirty="0">
                <a:solidFill>
                  <a:schemeClr val="tx2"/>
                </a:solidFill>
                <a:latin typeface="Constantia" panose="02030602050306030303" pitchFamily="18" charset="0"/>
              </a:rPr>
              <a:t>Analyze spending patterns of customers across different types of products and understand the level of engagement based on purchase recency and frequency.</a:t>
            </a:r>
          </a:p>
          <a:p>
            <a:r>
              <a:rPr lang="en-US" sz="1800" b="1" dirty="0">
                <a:solidFill>
                  <a:schemeClr val="tx2"/>
                </a:solidFill>
                <a:latin typeface="Constantia" panose="02030602050306030303" pitchFamily="18" charset="0"/>
              </a:rPr>
              <a:t>Segment Customer Base:</a:t>
            </a:r>
          </a:p>
          <a:p>
            <a:r>
              <a:rPr lang="en-US" sz="1800" dirty="0">
                <a:solidFill>
                  <a:schemeClr val="tx2"/>
                </a:solidFill>
                <a:latin typeface="Constantia" panose="02030602050306030303" pitchFamily="18" charset="0"/>
              </a:rPr>
              <a:t>Identify and group customers based on their demographics, their spending habits and their responsiveness to marketing tactics.</a:t>
            </a:r>
          </a:p>
          <a:p>
            <a:r>
              <a:rPr lang="en-IN" sz="1800" b="1" dirty="0">
                <a:solidFill>
                  <a:schemeClr val="tx2"/>
                </a:solidFill>
                <a:latin typeface="Constantia" panose="02030602050306030303" pitchFamily="18" charset="0"/>
              </a:rPr>
              <a:t>Enhance Marketing Strategies:</a:t>
            </a:r>
            <a:endParaRPr lang="en-IN" sz="1800" dirty="0">
              <a:solidFill>
                <a:schemeClr val="tx2"/>
              </a:solidFill>
              <a:latin typeface="Constantia" panose="02030602050306030303" pitchFamily="18" charset="0"/>
            </a:endParaRPr>
          </a:p>
          <a:p>
            <a:pPr>
              <a:buFont typeface="Arial" panose="020B0604020202020204" pitchFamily="34" charset="0"/>
              <a:buChar char="•"/>
            </a:pPr>
            <a:r>
              <a:rPr lang="en-IN" sz="1800" dirty="0">
                <a:solidFill>
                  <a:schemeClr val="tx2"/>
                </a:solidFill>
                <a:latin typeface="Constantia" panose="02030602050306030303" pitchFamily="18" charset="0"/>
              </a:rPr>
              <a:t>Develop personalized marketing campaigns tailored to specific customer segments after analysing their behaviour.</a:t>
            </a:r>
          </a:p>
          <a:p>
            <a:pPr marL="0" indent="0">
              <a:buNone/>
            </a:pPr>
            <a:endParaRPr lang="en-US" sz="1800" dirty="0">
              <a:solidFill>
                <a:schemeClr val="tx2"/>
              </a:solidFill>
            </a:endParaRPr>
          </a:p>
        </p:txBody>
      </p:sp>
    </p:spTree>
    <p:extLst>
      <p:ext uri="{BB962C8B-B14F-4D97-AF65-F5344CB8AC3E}">
        <p14:creationId xmlns:p14="http://schemas.microsoft.com/office/powerpoint/2010/main" val="121036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 shot of a computer&#10;&#10;Description automatically generated">
            <a:extLst>
              <a:ext uri="{FF2B5EF4-FFF2-40B4-BE49-F238E27FC236}">
                <a16:creationId xmlns:a16="http://schemas.microsoft.com/office/drawing/2014/main" id="{C4D78BAA-4C5E-E210-3F2C-58ED0EA58CC6}"/>
              </a:ext>
            </a:extLst>
          </p:cNvPr>
          <p:cNvPicPr>
            <a:picLocks noChangeAspect="1"/>
          </p:cNvPicPr>
          <p:nvPr/>
        </p:nvPicPr>
        <p:blipFill>
          <a:blip r:embed="rId2"/>
          <a:stretch>
            <a:fillRect/>
          </a:stretch>
        </p:blipFill>
        <p:spPr>
          <a:xfrm>
            <a:off x="14282" y="0"/>
            <a:ext cx="6268409" cy="4403558"/>
          </a:xfrm>
          <a:prstGeom prst="rect">
            <a:avLst/>
          </a:prstGeom>
        </p:spPr>
      </p:pic>
      <p:pic>
        <p:nvPicPr>
          <p:cNvPr id="7" name="Picture 6">
            <a:extLst>
              <a:ext uri="{FF2B5EF4-FFF2-40B4-BE49-F238E27FC236}">
                <a16:creationId xmlns:a16="http://schemas.microsoft.com/office/drawing/2014/main" id="{D0299D42-ABB0-E45C-42B6-D65DAF348F5A}"/>
              </a:ext>
            </a:extLst>
          </p:cNvPr>
          <p:cNvPicPr>
            <a:picLocks noChangeAspect="1"/>
          </p:cNvPicPr>
          <p:nvPr/>
        </p:nvPicPr>
        <p:blipFill rotWithShape="1">
          <a:blip r:embed="rId3"/>
          <a:srcRect t="1" r="52629" b="-11916"/>
          <a:stretch/>
        </p:blipFill>
        <p:spPr>
          <a:xfrm>
            <a:off x="6960106" y="1787654"/>
            <a:ext cx="4561507" cy="1320135"/>
          </a:xfrm>
          <a:prstGeom prst="rect">
            <a:avLst/>
          </a:prstGeom>
        </p:spPr>
      </p:pic>
      <p:sp>
        <p:nvSpPr>
          <p:cNvPr id="5" name="TextBox 4">
            <a:extLst>
              <a:ext uri="{FF2B5EF4-FFF2-40B4-BE49-F238E27FC236}">
                <a16:creationId xmlns:a16="http://schemas.microsoft.com/office/drawing/2014/main" id="{A1F6732F-EB5B-819D-A8EA-7E6DA80A3884}"/>
              </a:ext>
            </a:extLst>
          </p:cNvPr>
          <p:cNvSpPr txBox="1"/>
          <p:nvPr/>
        </p:nvSpPr>
        <p:spPr>
          <a:xfrm>
            <a:off x="95693" y="4593265"/>
            <a:ext cx="6186998" cy="1871330"/>
          </a:xfrm>
          <a:prstGeom prst="rect">
            <a:avLst/>
          </a:prstGeom>
        </p:spPr>
        <p:txBody>
          <a:bodyPr vert="horz" lIns="91440" tIns="45720" rIns="91440" bIns="45720" rtlCol="0">
            <a:normAutofit/>
          </a:bodyPr>
          <a:lstStyle/>
          <a:p>
            <a:pPr defTabSz="914400">
              <a:lnSpc>
                <a:spcPct val="90000"/>
              </a:lnSpc>
              <a:spcAft>
                <a:spcPts val="600"/>
              </a:spcAft>
            </a:pPr>
            <a:r>
              <a:rPr lang="en-US" sz="2000" dirty="0">
                <a:latin typeface="Constantia" panose="02030602050306030303" pitchFamily="18" charset="0"/>
              </a:rPr>
              <a:t>Performing  DBSCAN algorithm on the data to identify clusters of varying shapes and sizes in a dataset and for detecting outliers (noise points). </a:t>
            </a:r>
          </a:p>
        </p:txBody>
      </p:sp>
      <p:sp>
        <p:nvSpPr>
          <p:cNvPr id="8" name="TextBox 7">
            <a:extLst>
              <a:ext uri="{FF2B5EF4-FFF2-40B4-BE49-F238E27FC236}">
                <a16:creationId xmlns:a16="http://schemas.microsoft.com/office/drawing/2014/main" id="{9E6FD3B2-8A3E-130B-6AFF-8B7324229BE7}"/>
              </a:ext>
            </a:extLst>
          </p:cNvPr>
          <p:cNvSpPr txBox="1"/>
          <p:nvPr/>
        </p:nvSpPr>
        <p:spPr>
          <a:xfrm>
            <a:off x="9308761" y="3134330"/>
            <a:ext cx="2897524" cy="369332"/>
          </a:xfrm>
          <a:prstGeom prst="rect">
            <a:avLst/>
          </a:prstGeom>
          <a:noFill/>
        </p:spPr>
        <p:txBody>
          <a:bodyPr wrap="none" rtlCol="0">
            <a:spAutoFit/>
          </a:bodyPr>
          <a:lstStyle/>
          <a:p>
            <a:r>
              <a:rPr lang="en-US" dirty="0">
                <a:latin typeface="Constantia" panose="02030602050306030303" pitchFamily="18" charset="0"/>
              </a:rPr>
              <a:t>Getting an accuracy of 18%</a:t>
            </a:r>
          </a:p>
        </p:txBody>
      </p:sp>
    </p:spTree>
    <p:extLst>
      <p:ext uri="{BB962C8B-B14F-4D97-AF65-F5344CB8AC3E}">
        <p14:creationId xmlns:p14="http://schemas.microsoft.com/office/powerpoint/2010/main" val="1401198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2AF982-40DD-17C8-FFC5-D3B570263B7D}"/>
              </a:ext>
            </a:extLst>
          </p:cNvPr>
          <p:cNvSpPr txBox="1"/>
          <p:nvPr/>
        </p:nvSpPr>
        <p:spPr>
          <a:xfrm>
            <a:off x="6842934" y="3995678"/>
            <a:ext cx="4818228" cy="2862322"/>
          </a:xfrm>
          <a:prstGeom prst="rect">
            <a:avLst/>
          </a:prstGeom>
          <a:noFill/>
        </p:spPr>
        <p:txBody>
          <a:bodyPr wrap="square" rtlCol="0">
            <a:spAutoFit/>
          </a:bodyPr>
          <a:lstStyle/>
          <a:p>
            <a:r>
              <a:rPr lang="en-IN" dirty="0">
                <a:latin typeface="Constantia" panose="02030602050306030303" pitchFamily="18" charset="0"/>
              </a:rPr>
              <a:t>Using the Nearest Neighbours algorithm to find and analyse the distances to the second nearest neighbours for each data point in the dataset. The K-Distance graph, which plots these distances in ascending order, is useful for identifying a suitable epsilon value for clustering algorithms and choosing a natural clustering boundary.</a:t>
            </a:r>
          </a:p>
          <a:p>
            <a:endParaRPr lang="en-IN" dirty="0">
              <a:latin typeface="Constantia" panose="02030602050306030303" pitchFamily="18" charset="0"/>
            </a:endParaRPr>
          </a:p>
          <a:p>
            <a:endParaRPr lang="en-US" dirty="0"/>
          </a:p>
        </p:txBody>
      </p:sp>
      <p:pic>
        <p:nvPicPr>
          <p:cNvPr id="4" name="Picture 3" descr="A screenshot of a computer&#10;&#10;Description automatically generated">
            <a:extLst>
              <a:ext uri="{FF2B5EF4-FFF2-40B4-BE49-F238E27FC236}">
                <a16:creationId xmlns:a16="http://schemas.microsoft.com/office/drawing/2014/main" id="{75523A81-3359-2332-C5BB-73D794FADCF6}"/>
              </a:ext>
            </a:extLst>
          </p:cNvPr>
          <p:cNvPicPr>
            <a:picLocks noChangeAspect="1"/>
          </p:cNvPicPr>
          <p:nvPr/>
        </p:nvPicPr>
        <p:blipFill rotWithShape="1">
          <a:blip r:embed="rId2"/>
          <a:srcRect r="24391"/>
          <a:stretch/>
        </p:blipFill>
        <p:spPr>
          <a:xfrm>
            <a:off x="0" y="-1"/>
            <a:ext cx="6096000" cy="6858001"/>
          </a:xfrm>
          <a:prstGeom prst="rect">
            <a:avLst/>
          </a:prstGeom>
        </p:spPr>
      </p:pic>
      <p:pic>
        <p:nvPicPr>
          <p:cNvPr id="6" name="Picture 5" descr="A graph of a person with a distance&#10;&#10;Description automatically generated">
            <a:extLst>
              <a:ext uri="{FF2B5EF4-FFF2-40B4-BE49-F238E27FC236}">
                <a16:creationId xmlns:a16="http://schemas.microsoft.com/office/drawing/2014/main" id="{357952F2-D495-6A86-C1D2-437DBF2DB073}"/>
              </a:ext>
            </a:extLst>
          </p:cNvPr>
          <p:cNvPicPr>
            <a:picLocks noChangeAspect="1"/>
          </p:cNvPicPr>
          <p:nvPr/>
        </p:nvPicPr>
        <p:blipFill>
          <a:blip r:embed="rId3"/>
          <a:stretch>
            <a:fillRect/>
          </a:stretch>
        </p:blipFill>
        <p:spPr>
          <a:xfrm>
            <a:off x="6312097" y="-1"/>
            <a:ext cx="5879903" cy="3224464"/>
          </a:xfrm>
          <a:prstGeom prst="rect">
            <a:avLst/>
          </a:prstGeom>
        </p:spPr>
      </p:pic>
    </p:spTree>
    <p:extLst>
      <p:ext uri="{BB962C8B-B14F-4D97-AF65-F5344CB8AC3E}">
        <p14:creationId xmlns:p14="http://schemas.microsoft.com/office/powerpoint/2010/main" val="107700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0796F96-242F-880F-C29A-72D01EF99B96}"/>
              </a:ext>
            </a:extLst>
          </p:cNvPr>
          <p:cNvSpPr txBox="1"/>
          <p:nvPr/>
        </p:nvSpPr>
        <p:spPr>
          <a:xfrm>
            <a:off x="3155577" y="469220"/>
            <a:ext cx="8259403" cy="646331"/>
          </a:xfrm>
          <a:prstGeom prst="rect">
            <a:avLst/>
          </a:prstGeom>
          <a:noFill/>
        </p:spPr>
        <p:txBody>
          <a:bodyPr wrap="square" rtlCol="0">
            <a:spAutoFit/>
          </a:bodyPr>
          <a:lstStyle/>
          <a:p>
            <a:r>
              <a:rPr lang="en-US" sz="3600" dirty="0">
                <a:highlight>
                  <a:srgbClr val="000000"/>
                </a:highlight>
                <a:latin typeface="Constantia" panose="02030602050306030303" pitchFamily="18" charset="0"/>
              </a:rPr>
              <a:t>Comparing</a:t>
            </a:r>
            <a:r>
              <a:rPr lang="en-US" sz="3600" dirty="0">
                <a:solidFill>
                  <a:schemeClr val="bg1"/>
                </a:solidFill>
                <a:highlight>
                  <a:srgbClr val="000000"/>
                </a:highlight>
                <a:latin typeface="Constantia" panose="02030602050306030303" pitchFamily="18" charset="0"/>
              </a:rPr>
              <a:t> </a:t>
            </a:r>
            <a:r>
              <a:rPr lang="en-US" sz="3600" dirty="0">
                <a:highlight>
                  <a:srgbClr val="000000"/>
                </a:highlight>
                <a:latin typeface="Constantia" panose="02030602050306030303" pitchFamily="18" charset="0"/>
              </a:rPr>
              <a:t>Clustering</a:t>
            </a:r>
            <a:r>
              <a:rPr lang="en-US" sz="3600" dirty="0">
                <a:solidFill>
                  <a:schemeClr val="bg1"/>
                </a:solidFill>
                <a:highlight>
                  <a:srgbClr val="000000"/>
                </a:highlight>
                <a:latin typeface="Constantia" panose="02030602050306030303" pitchFamily="18" charset="0"/>
              </a:rPr>
              <a:t> </a:t>
            </a:r>
            <a:r>
              <a:rPr lang="en-US" sz="3600" dirty="0">
                <a:highlight>
                  <a:srgbClr val="000000"/>
                </a:highlight>
                <a:latin typeface="Constantia" panose="02030602050306030303" pitchFamily="18" charset="0"/>
              </a:rPr>
              <a:t>Models</a:t>
            </a:r>
          </a:p>
        </p:txBody>
      </p:sp>
      <p:pic>
        <p:nvPicPr>
          <p:cNvPr id="4" name="Picture 3" descr="A screen shot of a computer code&#10;&#10;Description automatically generated">
            <a:extLst>
              <a:ext uri="{FF2B5EF4-FFF2-40B4-BE49-F238E27FC236}">
                <a16:creationId xmlns:a16="http://schemas.microsoft.com/office/drawing/2014/main" id="{0495B9FE-142D-534A-A549-17A8B5FA6ED0}"/>
              </a:ext>
            </a:extLst>
          </p:cNvPr>
          <p:cNvPicPr>
            <a:picLocks noChangeAspect="1"/>
          </p:cNvPicPr>
          <p:nvPr/>
        </p:nvPicPr>
        <p:blipFill>
          <a:blip r:embed="rId2"/>
          <a:stretch>
            <a:fillRect/>
          </a:stretch>
        </p:blipFill>
        <p:spPr>
          <a:xfrm>
            <a:off x="396811" y="1484883"/>
            <a:ext cx="11398377" cy="4148432"/>
          </a:xfrm>
          <a:prstGeom prst="rect">
            <a:avLst/>
          </a:prstGeom>
        </p:spPr>
      </p:pic>
      <p:sp>
        <p:nvSpPr>
          <p:cNvPr id="5" name="TextBox 4">
            <a:extLst>
              <a:ext uri="{FF2B5EF4-FFF2-40B4-BE49-F238E27FC236}">
                <a16:creationId xmlns:a16="http://schemas.microsoft.com/office/drawing/2014/main" id="{36DF70C6-58E2-7E82-B8DA-495254DEF99B}"/>
              </a:ext>
            </a:extLst>
          </p:cNvPr>
          <p:cNvSpPr txBox="1"/>
          <p:nvPr/>
        </p:nvSpPr>
        <p:spPr>
          <a:xfrm>
            <a:off x="4045263" y="6002647"/>
            <a:ext cx="4360681" cy="369332"/>
          </a:xfrm>
          <a:prstGeom prst="rect">
            <a:avLst/>
          </a:prstGeom>
          <a:noFill/>
        </p:spPr>
        <p:txBody>
          <a:bodyPr wrap="none" rtlCol="0">
            <a:spAutoFit/>
          </a:bodyPr>
          <a:lstStyle/>
          <a:p>
            <a:r>
              <a:rPr lang="en-US" dirty="0">
                <a:latin typeface="Constantia" panose="02030602050306030303" pitchFamily="18" charset="0"/>
              </a:rPr>
              <a:t>The highest accuracy is K-Means with 49%</a:t>
            </a:r>
          </a:p>
        </p:txBody>
      </p:sp>
    </p:spTree>
    <p:extLst>
      <p:ext uri="{BB962C8B-B14F-4D97-AF65-F5344CB8AC3E}">
        <p14:creationId xmlns:p14="http://schemas.microsoft.com/office/powerpoint/2010/main" val="81225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28A65E0C-6864-2FF9-7A24-9EC23CFE98EF}"/>
              </a:ext>
            </a:extLst>
          </p:cNvPr>
          <p:cNvPicPr>
            <a:picLocks noChangeAspect="1"/>
          </p:cNvPicPr>
          <p:nvPr/>
        </p:nvPicPr>
        <p:blipFill rotWithShape="1">
          <a:blip r:embed="rId2"/>
          <a:srcRect l="2606"/>
          <a:stretch/>
        </p:blipFill>
        <p:spPr>
          <a:xfrm>
            <a:off x="0" y="1014413"/>
            <a:ext cx="6552469" cy="5843587"/>
          </a:xfrm>
          <a:prstGeom prst="rect">
            <a:avLst/>
          </a:prstGeom>
        </p:spPr>
      </p:pic>
      <p:pic>
        <p:nvPicPr>
          <p:cNvPr id="5" name="Picture 4" descr="A computer screen shot of text&#10;&#10;Description automatically generated">
            <a:extLst>
              <a:ext uri="{FF2B5EF4-FFF2-40B4-BE49-F238E27FC236}">
                <a16:creationId xmlns:a16="http://schemas.microsoft.com/office/drawing/2014/main" id="{D4F0AC20-4FDF-2C36-4C78-4ADB1C283D0A}"/>
              </a:ext>
            </a:extLst>
          </p:cNvPr>
          <p:cNvPicPr>
            <a:picLocks noChangeAspect="1"/>
          </p:cNvPicPr>
          <p:nvPr/>
        </p:nvPicPr>
        <p:blipFill rotWithShape="1">
          <a:blip r:embed="rId3"/>
          <a:srcRect l="3146"/>
          <a:stretch/>
        </p:blipFill>
        <p:spPr>
          <a:xfrm>
            <a:off x="6625451" y="2921793"/>
            <a:ext cx="5566549" cy="3871912"/>
          </a:xfrm>
          <a:prstGeom prst="rect">
            <a:avLst/>
          </a:prstGeom>
        </p:spPr>
      </p:pic>
      <p:sp>
        <p:nvSpPr>
          <p:cNvPr id="6" name="TextBox 5">
            <a:extLst>
              <a:ext uri="{FF2B5EF4-FFF2-40B4-BE49-F238E27FC236}">
                <a16:creationId xmlns:a16="http://schemas.microsoft.com/office/drawing/2014/main" id="{64706953-5D9D-AC72-3CE4-42A86072B832}"/>
              </a:ext>
            </a:extLst>
          </p:cNvPr>
          <p:cNvSpPr txBox="1"/>
          <p:nvPr/>
        </p:nvSpPr>
        <p:spPr>
          <a:xfrm>
            <a:off x="382302" y="309010"/>
            <a:ext cx="5426357" cy="461665"/>
          </a:xfrm>
          <a:prstGeom prst="rect">
            <a:avLst/>
          </a:prstGeom>
          <a:noFill/>
        </p:spPr>
        <p:txBody>
          <a:bodyPr wrap="none" rtlCol="0">
            <a:spAutoFit/>
          </a:bodyPr>
          <a:lstStyle/>
          <a:p>
            <a:r>
              <a:rPr lang="en-US" sz="2400" dirty="0">
                <a:latin typeface="Constantia" panose="02030602050306030303" pitchFamily="18" charset="0"/>
              </a:rPr>
              <a:t>Classification Model Comparison Code </a:t>
            </a:r>
          </a:p>
        </p:txBody>
      </p:sp>
      <p:sp>
        <p:nvSpPr>
          <p:cNvPr id="7" name="TextBox 6">
            <a:extLst>
              <a:ext uri="{FF2B5EF4-FFF2-40B4-BE49-F238E27FC236}">
                <a16:creationId xmlns:a16="http://schemas.microsoft.com/office/drawing/2014/main" id="{38DDF740-EA7D-C793-077F-659C947327E1}"/>
              </a:ext>
            </a:extLst>
          </p:cNvPr>
          <p:cNvSpPr txBox="1"/>
          <p:nvPr/>
        </p:nvSpPr>
        <p:spPr>
          <a:xfrm>
            <a:off x="7804298" y="1360968"/>
            <a:ext cx="2998381" cy="1200329"/>
          </a:xfrm>
          <a:prstGeom prst="rect">
            <a:avLst/>
          </a:prstGeom>
          <a:noFill/>
        </p:spPr>
        <p:txBody>
          <a:bodyPr wrap="square" rtlCol="0">
            <a:spAutoFit/>
          </a:bodyPr>
          <a:lstStyle/>
          <a:p>
            <a:r>
              <a:rPr lang="en-US" dirty="0">
                <a:latin typeface="Constantia" panose="02030602050306030303" pitchFamily="18" charset="0"/>
              </a:rPr>
              <a:t>Defining, training and testing models to generate a table comparing their accuracies</a:t>
            </a:r>
          </a:p>
        </p:txBody>
      </p:sp>
    </p:spTree>
    <p:extLst>
      <p:ext uri="{BB962C8B-B14F-4D97-AF65-F5344CB8AC3E}">
        <p14:creationId xmlns:p14="http://schemas.microsoft.com/office/powerpoint/2010/main" val="3979892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numbers and letters&#10;&#10;Description automatically generated">
            <a:extLst>
              <a:ext uri="{FF2B5EF4-FFF2-40B4-BE49-F238E27FC236}">
                <a16:creationId xmlns:a16="http://schemas.microsoft.com/office/drawing/2014/main" id="{5AA688FA-5C67-2186-9C6C-E1837870400D}"/>
              </a:ext>
            </a:extLst>
          </p:cNvPr>
          <p:cNvPicPr>
            <a:picLocks noChangeAspect="1"/>
          </p:cNvPicPr>
          <p:nvPr/>
        </p:nvPicPr>
        <p:blipFill>
          <a:blip r:embed="rId2"/>
          <a:stretch>
            <a:fillRect/>
          </a:stretch>
        </p:blipFill>
        <p:spPr>
          <a:xfrm>
            <a:off x="180754" y="1345018"/>
            <a:ext cx="6649779" cy="5050465"/>
          </a:xfrm>
          <a:prstGeom prst="rect">
            <a:avLst/>
          </a:prstGeom>
        </p:spPr>
      </p:pic>
      <p:sp>
        <p:nvSpPr>
          <p:cNvPr id="5" name="TextBox 4">
            <a:extLst>
              <a:ext uri="{FF2B5EF4-FFF2-40B4-BE49-F238E27FC236}">
                <a16:creationId xmlns:a16="http://schemas.microsoft.com/office/drawing/2014/main" id="{00660A9F-08A3-A12D-FB32-5837A2980958}"/>
              </a:ext>
            </a:extLst>
          </p:cNvPr>
          <p:cNvSpPr txBox="1"/>
          <p:nvPr/>
        </p:nvSpPr>
        <p:spPr>
          <a:xfrm>
            <a:off x="180754" y="552895"/>
            <a:ext cx="3689215" cy="461665"/>
          </a:xfrm>
          <a:prstGeom prst="rect">
            <a:avLst/>
          </a:prstGeom>
          <a:noFill/>
        </p:spPr>
        <p:txBody>
          <a:bodyPr wrap="none" rtlCol="0">
            <a:spAutoFit/>
          </a:bodyPr>
          <a:lstStyle/>
          <a:p>
            <a:r>
              <a:rPr lang="en-US" sz="2400" dirty="0">
                <a:latin typeface="Constantia" panose="02030602050306030303" pitchFamily="18" charset="0"/>
              </a:rPr>
              <a:t>Model Classification Table</a:t>
            </a:r>
          </a:p>
        </p:txBody>
      </p:sp>
      <p:sp>
        <p:nvSpPr>
          <p:cNvPr id="8" name="TextBox 7">
            <a:extLst>
              <a:ext uri="{FF2B5EF4-FFF2-40B4-BE49-F238E27FC236}">
                <a16:creationId xmlns:a16="http://schemas.microsoft.com/office/drawing/2014/main" id="{0BFDD14D-2C00-7252-F0BC-A42B301D7351}"/>
              </a:ext>
            </a:extLst>
          </p:cNvPr>
          <p:cNvSpPr txBox="1"/>
          <p:nvPr/>
        </p:nvSpPr>
        <p:spPr>
          <a:xfrm>
            <a:off x="7028121" y="2967335"/>
            <a:ext cx="4699591" cy="923330"/>
          </a:xfrm>
          <a:prstGeom prst="rect">
            <a:avLst/>
          </a:prstGeom>
          <a:noFill/>
        </p:spPr>
        <p:txBody>
          <a:bodyPr wrap="square" rtlCol="0">
            <a:spAutoFit/>
          </a:bodyPr>
          <a:lstStyle/>
          <a:p>
            <a:r>
              <a:rPr lang="en-US" dirty="0">
                <a:latin typeface="Constantia" panose="02030602050306030303" pitchFamily="18" charset="0"/>
              </a:rPr>
              <a:t>The highest accuracy we see is </a:t>
            </a:r>
            <a:r>
              <a:rPr lang="en-US" b="1" dirty="0">
                <a:latin typeface="Constantia" panose="02030602050306030303" pitchFamily="18" charset="0"/>
              </a:rPr>
              <a:t>Support Vector Classifier </a:t>
            </a:r>
            <a:r>
              <a:rPr lang="en-US" dirty="0">
                <a:latin typeface="Constantia" panose="02030602050306030303" pitchFamily="18" charset="0"/>
              </a:rPr>
              <a:t>so we will use this model for deployment.</a:t>
            </a:r>
            <a:endParaRPr lang="en-US" b="1" dirty="0">
              <a:latin typeface="Constantia" panose="02030602050306030303" pitchFamily="18" charset="0"/>
            </a:endParaRPr>
          </a:p>
        </p:txBody>
      </p:sp>
    </p:spTree>
    <p:extLst>
      <p:ext uri="{BB962C8B-B14F-4D97-AF65-F5344CB8AC3E}">
        <p14:creationId xmlns:p14="http://schemas.microsoft.com/office/powerpoint/2010/main" val="1459871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833AA0A-8E11-713D-E0ED-51D8DDF6C0F6}"/>
              </a:ext>
            </a:extLst>
          </p:cNvPr>
          <p:cNvPicPr>
            <a:picLocks noChangeAspect="1"/>
          </p:cNvPicPr>
          <p:nvPr/>
        </p:nvPicPr>
        <p:blipFill>
          <a:blip r:embed="rId2"/>
          <a:stretch>
            <a:fillRect/>
          </a:stretch>
        </p:blipFill>
        <p:spPr>
          <a:xfrm>
            <a:off x="0" y="1148910"/>
            <a:ext cx="5643563" cy="570909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3849483-3874-375D-DC56-CCF2A258DE6A}"/>
              </a:ext>
            </a:extLst>
          </p:cNvPr>
          <p:cNvPicPr>
            <a:picLocks noChangeAspect="1"/>
          </p:cNvPicPr>
          <p:nvPr/>
        </p:nvPicPr>
        <p:blipFill>
          <a:blip r:embed="rId3"/>
          <a:stretch>
            <a:fillRect/>
          </a:stretch>
        </p:blipFill>
        <p:spPr>
          <a:xfrm>
            <a:off x="5972174" y="1228308"/>
            <a:ext cx="6219825" cy="5629691"/>
          </a:xfrm>
          <a:prstGeom prst="rect">
            <a:avLst/>
          </a:prstGeom>
        </p:spPr>
      </p:pic>
      <p:sp>
        <p:nvSpPr>
          <p:cNvPr id="6" name="TextBox 5">
            <a:extLst>
              <a:ext uri="{FF2B5EF4-FFF2-40B4-BE49-F238E27FC236}">
                <a16:creationId xmlns:a16="http://schemas.microsoft.com/office/drawing/2014/main" id="{F9281F4D-C96C-1357-4A29-D03EB3C76DC7}"/>
              </a:ext>
            </a:extLst>
          </p:cNvPr>
          <p:cNvSpPr txBox="1"/>
          <p:nvPr/>
        </p:nvSpPr>
        <p:spPr>
          <a:xfrm>
            <a:off x="250198" y="340242"/>
            <a:ext cx="5112425" cy="523220"/>
          </a:xfrm>
          <a:prstGeom prst="rect">
            <a:avLst/>
          </a:prstGeom>
          <a:noFill/>
        </p:spPr>
        <p:txBody>
          <a:bodyPr wrap="none" rtlCol="0">
            <a:spAutoFit/>
          </a:bodyPr>
          <a:lstStyle/>
          <a:p>
            <a:r>
              <a:rPr lang="en-US" sz="2800" dirty="0">
                <a:latin typeface="Constantia" panose="02030602050306030303" pitchFamily="18" charset="0"/>
              </a:rPr>
              <a:t>Creating model for Deployment</a:t>
            </a:r>
          </a:p>
        </p:txBody>
      </p:sp>
    </p:spTree>
    <p:extLst>
      <p:ext uri="{BB962C8B-B14F-4D97-AF65-F5344CB8AC3E}">
        <p14:creationId xmlns:p14="http://schemas.microsoft.com/office/powerpoint/2010/main" val="3416549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A676B7AC-5C7B-7C96-653E-2A2CD21E3DC6}"/>
              </a:ext>
            </a:extLst>
          </p:cNvPr>
          <p:cNvPicPr>
            <a:picLocks noChangeAspect="1"/>
          </p:cNvPicPr>
          <p:nvPr/>
        </p:nvPicPr>
        <p:blipFill rotWithShape="1">
          <a:blip r:embed="rId2"/>
          <a:srcRect t="45225"/>
          <a:stretch/>
        </p:blipFill>
        <p:spPr>
          <a:xfrm>
            <a:off x="3969778" y="0"/>
            <a:ext cx="3821995" cy="6791572"/>
          </a:xfrm>
          <a:prstGeom prst="rect">
            <a:avLst/>
          </a:prstGeom>
        </p:spPr>
      </p:pic>
      <p:sp>
        <p:nvSpPr>
          <p:cNvPr id="6" name="TextBox 5">
            <a:extLst>
              <a:ext uri="{FF2B5EF4-FFF2-40B4-BE49-F238E27FC236}">
                <a16:creationId xmlns:a16="http://schemas.microsoft.com/office/drawing/2014/main" id="{935C38ED-E5CA-B5FD-90FB-29F7497CF5EF}"/>
              </a:ext>
            </a:extLst>
          </p:cNvPr>
          <p:cNvSpPr txBox="1"/>
          <p:nvPr/>
        </p:nvSpPr>
        <p:spPr>
          <a:xfrm>
            <a:off x="234776" y="321609"/>
            <a:ext cx="3441776" cy="523220"/>
          </a:xfrm>
          <a:prstGeom prst="rect">
            <a:avLst/>
          </a:prstGeom>
          <a:noFill/>
        </p:spPr>
        <p:txBody>
          <a:bodyPr wrap="none" rtlCol="0">
            <a:spAutoFit/>
          </a:bodyPr>
          <a:lstStyle/>
          <a:p>
            <a:r>
              <a:rPr lang="en-US" sz="2800" dirty="0">
                <a:latin typeface="Constantia" panose="02030602050306030303" pitchFamily="18" charset="0"/>
              </a:rPr>
              <a:t>User Interface Inputs</a:t>
            </a:r>
          </a:p>
        </p:txBody>
      </p:sp>
      <p:pic>
        <p:nvPicPr>
          <p:cNvPr id="7" name="Picture 6" descr="A screenshot of a phone&#10;&#10;Description automatically generated">
            <a:extLst>
              <a:ext uri="{FF2B5EF4-FFF2-40B4-BE49-F238E27FC236}">
                <a16:creationId xmlns:a16="http://schemas.microsoft.com/office/drawing/2014/main" id="{71E760B2-4994-B0C9-5F78-EB844A5EF64B}"/>
              </a:ext>
            </a:extLst>
          </p:cNvPr>
          <p:cNvPicPr>
            <a:picLocks noChangeAspect="1"/>
          </p:cNvPicPr>
          <p:nvPr/>
        </p:nvPicPr>
        <p:blipFill rotWithShape="1">
          <a:blip r:embed="rId2"/>
          <a:srcRect b="54286"/>
          <a:stretch/>
        </p:blipFill>
        <p:spPr>
          <a:xfrm>
            <a:off x="37821" y="1103153"/>
            <a:ext cx="3835686" cy="5688419"/>
          </a:xfrm>
          <a:prstGeom prst="rect">
            <a:avLst/>
          </a:prstGeom>
        </p:spPr>
      </p:pic>
      <p:sp>
        <p:nvSpPr>
          <p:cNvPr id="8" name="TextBox 7">
            <a:extLst>
              <a:ext uri="{FF2B5EF4-FFF2-40B4-BE49-F238E27FC236}">
                <a16:creationId xmlns:a16="http://schemas.microsoft.com/office/drawing/2014/main" id="{C014EC9E-E6F7-2CD8-11D4-A6D3DAAC7557}"/>
              </a:ext>
            </a:extLst>
          </p:cNvPr>
          <p:cNvSpPr txBox="1"/>
          <p:nvPr/>
        </p:nvSpPr>
        <p:spPr>
          <a:xfrm>
            <a:off x="8261498" y="1659285"/>
            <a:ext cx="2987749" cy="3539430"/>
          </a:xfrm>
          <a:prstGeom prst="rect">
            <a:avLst/>
          </a:prstGeom>
          <a:noFill/>
        </p:spPr>
        <p:txBody>
          <a:bodyPr wrap="square" rtlCol="0">
            <a:spAutoFit/>
          </a:bodyPr>
          <a:lstStyle/>
          <a:p>
            <a:r>
              <a:rPr lang="en-US" sz="2800" dirty="0">
                <a:latin typeface="Constantia" panose="02030602050306030303" pitchFamily="18" charset="0"/>
              </a:rPr>
              <a:t>Created an interface to put in the required customer information. The model will predict a cluster based on these inputs. </a:t>
            </a:r>
            <a:endParaRPr lang="en-US" dirty="0"/>
          </a:p>
        </p:txBody>
      </p:sp>
    </p:spTree>
    <p:extLst>
      <p:ext uri="{BB962C8B-B14F-4D97-AF65-F5344CB8AC3E}">
        <p14:creationId xmlns:p14="http://schemas.microsoft.com/office/powerpoint/2010/main" val="1552806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1F476EF-71E4-3D54-D7FE-CD4EF7E86E5D}"/>
              </a:ext>
            </a:extLst>
          </p:cNvPr>
          <p:cNvPicPr>
            <a:picLocks noChangeAspect="1"/>
          </p:cNvPicPr>
          <p:nvPr/>
        </p:nvPicPr>
        <p:blipFill>
          <a:blip r:embed="rId2"/>
          <a:stretch>
            <a:fillRect/>
          </a:stretch>
        </p:blipFill>
        <p:spPr>
          <a:xfrm>
            <a:off x="0" y="-1"/>
            <a:ext cx="6643688" cy="320273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4C885D8-A911-0E05-6D9B-C389DDF77CF3}"/>
              </a:ext>
            </a:extLst>
          </p:cNvPr>
          <p:cNvPicPr>
            <a:picLocks noChangeAspect="1"/>
          </p:cNvPicPr>
          <p:nvPr/>
        </p:nvPicPr>
        <p:blipFill>
          <a:blip r:embed="rId3"/>
          <a:stretch>
            <a:fillRect/>
          </a:stretch>
        </p:blipFill>
        <p:spPr>
          <a:xfrm>
            <a:off x="4729163" y="3260379"/>
            <a:ext cx="7462837" cy="3597622"/>
          </a:xfrm>
          <a:prstGeom prst="rect">
            <a:avLst/>
          </a:prstGeom>
        </p:spPr>
      </p:pic>
      <p:sp>
        <p:nvSpPr>
          <p:cNvPr id="8" name="TextBox 7">
            <a:extLst>
              <a:ext uri="{FF2B5EF4-FFF2-40B4-BE49-F238E27FC236}">
                <a16:creationId xmlns:a16="http://schemas.microsoft.com/office/drawing/2014/main" id="{52E4C4DF-69B7-652E-DAD8-289FAB42D795}"/>
              </a:ext>
            </a:extLst>
          </p:cNvPr>
          <p:cNvSpPr txBox="1"/>
          <p:nvPr/>
        </p:nvSpPr>
        <p:spPr>
          <a:xfrm>
            <a:off x="7529513" y="1528763"/>
            <a:ext cx="2959593" cy="523220"/>
          </a:xfrm>
          <a:prstGeom prst="rect">
            <a:avLst/>
          </a:prstGeom>
          <a:noFill/>
        </p:spPr>
        <p:txBody>
          <a:bodyPr wrap="none" rtlCol="0">
            <a:spAutoFit/>
          </a:bodyPr>
          <a:lstStyle/>
          <a:p>
            <a:r>
              <a:rPr lang="en-US" sz="2800" dirty="0">
                <a:latin typeface="Constantia" panose="02030602050306030303" pitchFamily="18" charset="0"/>
              </a:rPr>
              <a:t>Model Prediction </a:t>
            </a:r>
          </a:p>
        </p:txBody>
      </p:sp>
    </p:spTree>
    <p:extLst>
      <p:ext uri="{BB962C8B-B14F-4D97-AF65-F5344CB8AC3E}">
        <p14:creationId xmlns:p14="http://schemas.microsoft.com/office/powerpoint/2010/main" val="661927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BBF4560-558F-4E77-A4CB-ECC595E1B152}"/>
              </a:ext>
            </a:extLst>
          </p:cNvPr>
          <p:cNvSpPr txBox="1"/>
          <p:nvPr/>
        </p:nvSpPr>
        <p:spPr>
          <a:xfrm>
            <a:off x="104276" y="1006633"/>
            <a:ext cx="6163064" cy="5180205"/>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3000" dirty="0">
                <a:latin typeface="Constantia" panose="02030602050306030303" pitchFamily="18" charset="0"/>
              </a:rPr>
              <a:t>Challenges </a:t>
            </a:r>
          </a:p>
          <a:p>
            <a:pPr indent="-228600" defTabSz="914400">
              <a:lnSpc>
                <a:spcPct val="90000"/>
              </a:lnSpc>
              <a:spcAft>
                <a:spcPts val="600"/>
              </a:spcAft>
              <a:buFont typeface="Arial" panose="020B0604020202020204" pitchFamily="34" charset="0"/>
              <a:buChar char="•"/>
            </a:pPr>
            <a:endParaRPr lang="en-US" sz="2400" dirty="0">
              <a:latin typeface="Constantia" panose="02030602050306030303" pitchFamily="18" charset="0"/>
            </a:endParaRPr>
          </a:p>
          <a:p>
            <a:pPr indent="-228600" defTabSz="914400">
              <a:lnSpc>
                <a:spcPct val="90000"/>
              </a:lnSpc>
              <a:spcAft>
                <a:spcPts val="600"/>
              </a:spcAft>
              <a:buFont typeface="Arial" panose="020B0604020202020204" pitchFamily="34" charset="0"/>
              <a:buChar char="•"/>
            </a:pPr>
            <a:endParaRPr lang="en-US" sz="2400" dirty="0">
              <a:latin typeface="Constantia" panose="02030602050306030303" pitchFamily="18" charset="0"/>
            </a:endParaRP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Making sense of the vast dataset and choosing actionable features while discarding useless ones</a:t>
            </a: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There were a lot of outliers in certain columns such as ‘Income’ and ‘Age’ </a:t>
            </a: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Determining the number of clusters which provides the best accuracy while clustering </a:t>
            </a: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Testing various classification algorithms and comparing them to find the best-performing model and addressing the version compatibility issues that arise from trying to run so many algorithms</a:t>
            </a: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Making sure the model performs efficiently and accurately once deployed.</a:t>
            </a:r>
          </a:p>
          <a:p>
            <a:pPr marL="342900" indent="-228600" defTabSz="914400">
              <a:lnSpc>
                <a:spcPct val="90000"/>
              </a:lnSpc>
              <a:spcAft>
                <a:spcPts val="600"/>
              </a:spcAft>
              <a:buFont typeface="Arial" panose="020B0604020202020204" pitchFamily="34" charset="0"/>
              <a:buChar char="•"/>
            </a:pPr>
            <a:endParaRPr lang="en-US" sz="1700" dirty="0"/>
          </a:p>
        </p:txBody>
      </p:sp>
      <p:sp>
        <p:nvSpPr>
          <p:cNvPr id="11" name="Oval 1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622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247CA43-9D11-3CA9-C913-6AA3A59A3FCB}"/>
              </a:ext>
            </a:extLst>
          </p:cNvPr>
          <p:cNvSpPr txBox="1"/>
          <p:nvPr/>
        </p:nvSpPr>
        <p:spPr>
          <a:xfrm>
            <a:off x="124811" y="1331572"/>
            <a:ext cx="6226568" cy="4539549"/>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3000" dirty="0">
                <a:latin typeface="Constantia" panose="02030602050306030303" pitchFamily="18" charset="0"/>
              </a:rPr>
              <a:t>Solutions</a:t>
            </a:r>
          </a:p>
          <a:p>
            <a:pPr indent="-228600" defTabSz="914400">
              <a:lnSpc>
                <a:spcPct val="90000"/>
              </a:lnSpc>
              <a:spcAft>
                <a:spcPts val="600"/>
              </a:spcAft>
              <a:buFont typeface="Arial" panose="020B0604020202020204" pitchFamily="34" charset="0"/>
              <a:buChar char="•"/>
            </a:pPr>
            <a:endParaRPr lang="en-US" sz="2400" dirty="0">
              <a:latin typeface="Constantia" panose="02030602050306030303" pitchFamily="18" charset="0"/>
            </a:endParaRP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Visualizing the data with the help of graphs to understand it on a deeper level and choose which features are needed</a:t>
            </a: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We removed outliers with the help of boxplots to clean the data</a:t>
            </a: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We used the Elbow graph method to determine the ideal number of clusters for the best accuracy </a:t>
            </a: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We updated all the libraries and made sure the versions are compatible to let the model run seamlessly</a:t>
            </a:r>
          </a:p>
          <a:p>
            <a:pPr marL="342900" indent="-228600" defTabSz="914400">
              <a:lnSpc>
                <a:spcPct val="90000"/>
              </a:lnSpc>
              <a:spcAft>
                <a:spcPts val="600"/>
              </a:spcAft>
              <a:buFont typeface="Arial" panose="020B0604020202020204" pitchFamily="34" charset="0"/>
              <a:buChar char="•"/>
            </a:pPr>
            <a:r>
              <a:rPr lang="en-US" sz="2400" dirty="0">
                <a:latin typeface="Constantia" panose="02030602050306030303" pitchFamily="18" charset="0"/>
              </a:rPr>
              <a:t>We tested the model after deployment to ensure that we were fixing every issue we found</a:t>
            </a:r>
          </a:p>
          <a:p>
            <a:pPr indent="-228600" defTabSz="914400">
              <a:lnSpc>
                <a:spcPct val="90000"/>
              </a:lnSpc>
              <a:spcAft>
                <a:spcPts val="600"/>
              </a:spcAft>
              <a:buFont typeface="Arial" panose="020B0604020202020204" pitchFamily="34" charset="0"/>
              <a:buChar char="•"/>
            </a:pPr>
            <a:endParaRPr lang="en-US" dirty="0"/>
          </a:p>
        </p:txBody>
      </p:sp>
      <p:sp>
        <p:nvSpPr>
          <p:cNvPr id="11" name="Oval 1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70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F0296A0-6185-D8F6-76E3-1DDF0B38AE6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latin typeface="Constantia" panose="02030602050306030303" pitchFamily="18" charset="0"/>
              </a:rPr>
              <a:t>Features of the Data Set</a:t>
            </a:r>
          </a:p>
        </p:txBody>
      </p:sp>
      <p:sp>
        <p:nvSpPr>
          <p:cNvPr id="20" name="Content Placeholder 19">
            <a:extLst>
              <a:ext uri="{FF2B5EF4-FFF2-40B4-BE49-F238E27FC236}">
                <a16:creationId xmlns:a16="http://schemas.microsoft.com/office/drawing/2014/main" id="{72805179-834B-893B-7D04-F54B8922B91D}"/>
              </a:ext>
            </a:extLst>
          </p:cNvPr>
          <p:cNvSpPr>
            <a:spLocks noGrp="1"/>
          </p:cNvSpPr>
          <p:nvPr>
            <p:ph sz="half" idx="1"/>
          </p:nvPr>
        </p:nvSpPr>
        <p:spPr>
          <a:xfrm>
            <a:off x="4097080" y="329608"/>
            <a:ext cx="3583172" cy="4855154"/>
          </a:xfrm>
        </p:spPr>
        <p:txBody>
          <a:bodyPr>
            <a:normAutofit/>
          </a:bodyPr>
          <a:lstStyle/>
          <a:p>
            <a:pPr marL="0" indent="0" rtl="0">
              <a:spcBef>
                <a:spcPts val="800"/>
              </a:spcBef>
              <a:spcAft>
                <a:spcPts val="800"/>
              </a:spcAft>
              <a:buNone/>
            </a:pPr>
            <a:r>
              <a:rPr lang="en-IN" sz="900" b="0" i="0" u="none" strike="noStrike" dirty="0">
                <a:effectLst/>
                <a:latin typeface="Constantia" panose="02030602050306030303" pitchFamily="18" charset="0"/>
              </a:rPr>
              <a:t>People</a:t>
            </a:r>
            <a:endParaRPr lang="en-IN" sz="900" b="0" dirty="0">
              <a:effectLst/>
              <a:latin typeface="Constantia" panose="02030602050306030303" pitchFamily="18" charset="0"/>
            </a:endParaRPr>
          </a:p>
          <a:p>
            <a:pPr marL="76200" rtl="0" fontAlgn="base">
              <a:spcBef>
                <a:spcPts val="300"/>
              </a:spcBef>
              <a:spcAft>
                <a:spcPts val="0"/>
              </a:spcAft>
              <a:buFont typeface="Arial" panose="020B0604020202020204" pitchFamily="34" charset="0"/>
              <a:buChar char="•"/>
            </a:pPr>
            <a:r>
              <a:rPr lang="en-IN" sz="900" b="0" i="0" u="none" strike="noStrike" dirty="0">
                <a:effectLst/>
                <a:latin typeface="Constantia" panose="02030602050306030303" pitchFamily="18" charset="0"/>
              </a:rPr>
              <a:t>ID: Customer's unique identifier</a:t>
            </a:r>
          </a:p>
          <a:p>
            <a:pPr marL="76200" rtl="0" fontAlgn="base">
              <a:spcBef>
                <a:spcPts val="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Year_Birth</a:t>
            </a:r>
            <a:r>
              <a:rPr lang="en-IN" sz="900" b="0" i="0" u="none" strike="noStrike" dirty="0">
                <a:effectLst/>
                <a:latin typeface="Constantia" panose="02030602050306030303" pitchFamily="18" charset="0"/>
              </a:rPr>
              <a:t>: Customer's birth year </a:t>
            </a:r>
          </a:p>
          <a:p>
            <a:pPr marL="76200" rtl="0" fontAlgn="base">
              <a:spcBef>
                <a:spcPts val="0"/>
              </a:spcBef>
              <a:spcAft>
                <a:spcPts val="0"/>
              </a:spcAft>
              <a:buFont typeface="Arial" panose="020B0604020202020204" pitchFamily="34" charset="0"/>
              <a:buChar char="•"/>
            </a:pPr>
            <a:r>
              <a:rPr lang="en-IN" sz="900" b="0" i="0" u="none" strike="noStrike" dirty="0">
                <a:effectLst/>
                <a:latin typeface="Constantia" panose="02030602050306030303" pitchFamily="18" charset="0"/>
              </a:rPr>
              <a:t>Education: Customer's education level </a:t>
            </a:r>
          </a:p>
          <a:p>
            <a:pPr marL="76200" rtl="0" fontAlgn="base">
              <a:spcBef>
                <a:spcPts val="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Marital_Status</a:t>
            </a:r>
            <a:r>
              <a:rPr lang="en-IN" sz="900" b="0" i="0" u="none" strike="noStrike" dirty="0">
                <a:effectLst/>
                <a:latin typeface="Constantia" panose="02030602050306030303" pitchFamily="18" charset="0"/>
              </a:rPr>
              <a:t>: Customer's marital status</a:t>
            </a:r>
          </a:p>
          <a:p>
            <a:pPr marL="76200" rtl="0" fontAlgn="base">
              <a:spcBef>
                <a:spcPts val="0"/>
              </a:spcBef>
              <a:spcAft>
                <a:spcPts val="0"/>
              </a:spcAft>
              <a:buFont typeface="Arial" panose="020B0604020202020204" pitchFamily="34" charset="0"/>
              <a:buChar char="•"/>
            </a:pPr>
            <a:r>
              <a:rPr lang="en-IN" sz="900" b="0" i="0" u="none" strike="noStrike" dirty="0">
                <a:effectLst/>
                <a:latin typeface="Constantia" panose="02030602050306030303" pitchFamily="18" charset="0"/>
              </a:rPr>
              <a:t>Income: Customer's yearly household income</a:t>
            </a:r>
          </a:p>
          <a:p>
            <a:pPr marL="76200" rtl="0" fontAlgn="base">
              <a:spcBef>
                <a:spcPts val="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Kidhome</a:t>
            </a:r>
            <a:r>
              <a:rPr lang="en-IN" sz="900" b="0" i="0" u="none" strike="noStrike" dirty="0">
                <a:effectLst/>
                <a:latin typeface="Constantia" panose="02030602050306030303" pitchFamily="18" charset="0"/>
              </a:rPr>
              <a:t>: Number of children in customer's household</a:t>
            </a:r>
          </a:p>
          <a:p>
            <a:pPr marL="76200" rtl="0" fontAlgn="base">
              <a:spcBef>
                <a:spcPts val="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Teenhome</a:t>
            </a:r>
            <a:r>
              <a:rPr lang="en-IN" sz="900" b="0" i="0" u="none" strike="noStrike" dirty="0">
                <a:effectLst/>
                <a:latin typeface="Constantia" panose="02030602050306030303" pitchFamily="18" charset="0"/>
              </a:rPr>
              <a:t>: Number of teenagers in customer's household</a:t>
            </a:r>
          </a:p>
          <a:p>
            <a:pPr marL="76200" rtl="0" fontAlgn="base">
              <a:spcBef>
                <a:spcPts val="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Dt_Customer</a:t>
            </a:r>
            <a:r>
              <a:rPr lang="en-IN" sz="900" b="0" i="0" u="none" strike="noStrike" dirty="0">
                <a:effectLst/>
                <a:latin typeface="Constantia" panose="02030602050306030303" pitchFamily="18" charset="0"/>
              </a:rPr>
              <a:t>: Date of customer's </a:t>
            </a:r>
            <a:r>
              <a:rPr lang="en-IN" sz="900" b="0" i="0" u="none" strike="noStrike" dirty="0" err="1">
                <a:effectLst/>
                <a:latin typeface="Constantia" panose="02030602050306030303" pitchFamily="18" charset="0"/>
              </a:rPr>
              <a:t>enrollment</a:t>
            </a:r>
            <a:r>
              <a:rPr lang="en-IN" sz="900" b="0" i="0" u="none" strike="noStrike" dirty="0">
                <a:effectLst/>
                <a:latin typeface="Constantia" panose="02030602050306030303" pitchFamily="18" charset="0"/>
              </a:rPr>
              <a:t> with the company </a:t>
            </a:r>
          </a:p>
          <a:p>
            <a:pPr marL="76200" rtl="0" fontAlgn="base">
              <a:spcBef>
                <a:spcPts val="0"/>
              </a:spcBef>
              <a:spcAft>
                <a:spcPts val="0"/>
              </a:spcAft>
              <a:buFont typeface="Arial" panose="020B0604020202020204" pitchFamily="34" charset="0"/>
              <a:buChar char="•"/>
            </a:pPr>
            <a:r>
              <a:rPr lang="en-IN" sz="900" b="0" i="0" u="none" strike="noStrike" dirty="0">
                <a:effectLst/>
                <a:latin typeface="Constantia" panose="02030602050306030303" pitchFamily="18" charset="0"/>
              </a:rPr>
              <a:t>Recency: Number of days since customer's last purchase</a:t>
            </a:r>
          </a:p>
          <a:p>
            <a:pPr marL="76200" rtl="0" fontAlgn="base">
              <a:spcBef>
                <a:spcPts val="0"/>
              </a:spcBef>
              <a:spcAft>
                <a:spcPts val="2700"/>
              </a:spcAft>
              <a:buFont typeface="Arial" panose="020B0604020202020204" pitchFamily="34" charset="0"/>
              <a:buChar char="•"/>
            </a:pPr>
            <a:r>
              <a:rPr lang="en-IN" sz="900" b="0" i="0" u="none" strike="noStrike" dirty="0">
                <a:effectLst/>
                <a:latin typeface="Constantia" panose="02030602050306030303" pitchFamily="18" charset="0"/>
              </a:rPr>
              <a:t>Complain: 1 if the customer complained in the last 2 years, 0 otherwise</a:t>
            </a:r>
          </a:p>
          <a:p>
            <a:pPr marL="0" indent="0" rtl="0">
              <a:spcBef>
                <a:spcPts val="800"/>
              </a:spcBef>
              <a:spcAft>
                <a:spcPts val="800"/>
              </a:spcAft>
              <a:buNone/>
            </a:pPr>
            <a:r>
              <a:rPr lang="en-IN" sz="900" b="0" i="0" u="none" strike="noStrike" dirty="0">
                <a:effectLst/>
                <a:latin typeface="Constantia" panose="02030602050306030303" pitchFamily="18" charset="0"/>
              </a:rPr>
              <a:t>Products</a:t>
            </a:r>
            <a:endParaRPr lang="en-IN" sz="900" b="0" dirty="0">
              <a:effectLst/>
              <a:latin typeface="Constantia" panose="02030602050306030303" pitchFamily="18" charset="0"/>
            </a:endParaRPr>
          </a:p>
          <a:p>
            <a:pPr marL="76200" rtl="0" fontAlgn="base">
              <a:spcBef>
                <a:spcPts val="30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MntWines</a:t>
            </a:r>
            <a:r>
              <a:rPr lang="en-IN" sz="900" b="0" i="0" u="none" strike="noStrike" dirty="0">
                <a:effectLst/>
                <a:latin typeface="Constantia" panose="02030602050306030303" pitchFamily="18" charset="0"/>
              </a:rPr>
              <a:t>: Amount spent on wine in last 2 years</a:t>
            </a:r>
          </a:p>
          <a:p>
            <a:pPr marL="76200" rtl="0" fontAlgn="base">
              <a:spcBef>
                <a:spcPts val="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MntFruits</a:t>
            </a:r>
            <a:r>
              <a:rPr lang="en-IN" sz="900" b="0" i="0" u="none" strike="noStrike" dirty="0">
                <a:effectLst/>
                <a:latin typeface="Constantia" panose="02030602050306030303" pitchFamily="18" charset="0"/>
              </a:rPr>
              <a:t>: Amount spent on fruits in last 2 years</a:t>
            </a:r>
          </a:p>
          <a:p>
            <a:pPr marL="76200" rtl="0" fontAlgn="base">
              <a:spcBef>
                <a:spcPts val="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MntMeatProducts</a:t>
            </a:r>
            <a:r>
              <a:rPr lang="en-IN" sz="900" b="0" i="0" u="none" strike="noStrike" dirty="0">
                <a:effectLst/>
                <a:latin typeface="Constantia" panose="02030602050306030303" pitchFamily="18" charset="0"/>
              </a:rPr>
              <a:t>: Amount spent on meat in last 2 years</a:t>
            </a:r>
          </a:p>
          <a:p>
            <a:pPr marL="76200" rtl="0" fontAlgn="base">
              <a:spcBef>
                <a:spcPts val="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MntFishProducts</a:t>
            </a:r>
            <a:r>
              <a:rPr lang="en-IN" sz="900" b="0" i="0" u="none" strike="noStrike" dirty="0">
                <a:effectLst/>
                <a:latin typeface="Constantia" panose="02030602050306030303" pitchFamily="18" charset="0"/>
              </a:rPr>
              <a:t>: Amount spent on fish in last 2 years</a:t>
            </a:r>
          </a:p>
          <a:p>
            <a:pPr marL="76200" rtl="0" fontAlgn="base">
              <a:spcBef>
                <a:spcPts val="0"/>
              </a:spcBef>
              <a:spcAft>
                <a:spcPts val="0"/>
              </a:spcAft>
              <a:buFont typeface="Arial" panose="020B0604020202020204" pitchFamily="34" charset="0"/>
              <a:buChar char="•"/>
            </a:pPr>
            <a:r>
              <a:rPr lang="en-IN" sz="900" b="0" i="0" u="none" strike="noStrike" dirty="0" err="1">
                <a:effectLst/>
                <a:latin typeface="Constantia" panose="02030602050306030303" pitchFamily="18" charset="0"/>
              </a:rPr>
              <a:t>MntSweetProducts</a:t>
            </a:r>
            <a:r>
              <a:rPr lang="en-IN" sz="900" b="0" i="0" u="none" strike="noStrike" dirty="0">
                <a:effectLst/>
                <a:latin typeface="Constantia" panose="02030602050306030303" pitchFamily="18" charset="0"/>
              </a:rPr>
              <a:t>: Amount spent on sweets in last 2 years</a:t>
            </a:r>
          </a:p>
          <a:p>
            <a:pPr marL="76200" rtl="0" fontAlgn="base">
              <a:spcBef>
                <a:spcPts val="0"/>
              </a:spcBef>
              <a:spcAft>
                <a:spcPts val="2700"/>
              </a:spcAft>
              <a:buFont typeface="Arial" panose="020B0604020202020204" pitchFamily="34" charset="0"/>
              <a:buChar char="•"/>
            </a:pPr>
            <a:r>
              <a:rPr lang="en-IN" sz="900" b="0" i="0" u="none" strike="noStrike" dirty="0" err="1">
                <a:effectLst/>
                <a:latin typeface="Constantia" panose="02030602050306030303" pitchFamily="18" charset="0"/>
              </a:rPr>
              <a:t>MntGoldProds</a:t>
            </a:r>
            <a:r>
              <a:rPr lang="en-IN" sz="900" b="0" i="0" u="none" strike="noStrike" dirty="0">
                <a:effectLst/>
                <a:latin typeface="Constantia" panose="02030602050306030303" pitchFamily="18" charset="0"/>
              </a:rPr>
              <a:t>: Amount spent on gold in last 2 years</a:t>
            </a:r>
          </a:p>
          <a:p>
            <a:endParaRPr lang="en-US" sz="800" dirty="0"/>
          </a:p>
        </p:txBody>
      </p:sp>
      <p:sp>
        <p:nvSpPr>
          <p:cNvPr id="21" name="Content Placeholder 20">
            <a:extLst>
              <a:ext uri="{FF2B5EF4-FFF2-40B4-BE49-F238E27FC236}">
                <a16:creationId xmlns:a16="http://schemas.microsoft.com/office/drawing/2014/main" id="{860117BD-2CA7-0A2F-74B4-A0CD0A03880A}"/>
              </a:ext>
            </a:extLst>
          </p:cNvPr>
          <p:cNvSpPr>
            <a:spLocks noGrp="1"/>
          </p:cNvSpPr>
          <p:nvPr>
            <p:ph sz="half" idx="2"/>
          </p:nvPr>
        </p:nvSpPr>
        <p:spPr>
          <a:xfrm>
            <a:off x="4097080" y="3859230"/>
            <a:ext cx="4472762" cy="4855154"/>
          </a:xfrm>
        </p:spPr>
        <p:txBody>
          <a:bodyPr>
            <a:normAutofit/>
          </a:bodyPr>
          <a:lstStyle/>
          <a:p>
            <a:pPr marL="0" indent="0" algn="just" rtl="0">
              <a:spcBef>
                <a:spcPts val="800"/>
              </a:spcBef>
              <a:spcAft>
                <a:spcPts val="800"/>
              </a:spcAft>
              <a:buNone/>
            </a:pPr>
            <a:r>
              <a:rPr lang="en-IN" sz="900" b="0" i="0" u="none" strike="noStrike" dirty="0">
                <a:effectLst/>
                <a:latin typeface="Constantia" panose="02030602050306030303" pitchFamily="18" charset="0"/>
              </a:rPr>
              <a:t>Promotion</a:t>
            </a:r>
            <a:endParaRPr lang="en-IN" sz="900" b="0" dirty="0">
              <a:effectLst/>
              <a:latin typeface="Constantia" panose="02030602050306030303" pitchFamily="18" charset="0"/>
            </a:endParaRPr>
          </a:p>
          <a:p>
            <a:pPr algn="just" rtl="0" fontAlgn="base">
              <a:spcBef>
                <a:spcPts val="300"/>
              </a:spcBef>
              <a:spcAft>
                <a:spcPts val="0"/>
              </a:spcAft>
            </a:pPr>
            <a:r>
              <a:rPr lang="en-IN" sz="900" b="0" i="0" u="none" strike="noStrike" dirty="0" err="1">
                <a:effectLst/>
                <a:latin typeface="Constantia" panose="02030602050306030303" pitchFamily="18" charset="0"/>
              </a:rPr>
              <a:t>NumDealsPurchases</a:t>
            </a:r>
            <a:r>
              <a:rPr lang="en-IN" sz="900" b="0" i="0" u="none" strike="noStrike" dirty="0">
                <a:effectLst/>
                <a:latin typeface="Constantia" panose="02030602050306030303" pitchFamily="18" charset="0"/>
              </a:rPr>
              <a:t>: Number of purchases made with a discount</a:t>
            </a:r>
          </a:p>
          <a:p>
            <a:pPr algn="just" rtl="0" fontAlgn="base">
              <a:spcBef>
                <a:spcPts val="0"/>
              </a:spcBef>
              <a:spcAft>
                <a:spcPts val="0"/>
              </a:spcAft>
            </a:pPr>
            <a:r>
              <a:rPr lang="en-IN" sz="900" b="0" i="0" u="none" strike="noStrike" dirty="0">
                <a:effectLst/>
                <a:latin typeface="Constantia" panose="02030602050306030303" pitchFamily="18" charset="0"/>
              </a:rPr>
              <a:t>AcceptedCmp1: 1 if customer accepted the offer in the 1st campaign, 0 otherwise</a:t>
            </a:r>
          </a:p>
          <a:p>
            <a:pPr algn="just" rtl="0" fontAlgn="base">
              <a:spcBef>
                <a:spcPts val="0"/>
              </a:spcBef>
              <a:spcAft>
                <a:spcPts val="0"/>
              </a:spcAft>
            </a:pPr>
            <a:r>
              <a:rPr lang="en-IN" sz="900" b="0" i="0" u="none" strike="noStrike" dirty="0">
                <a:effectLst/>
                <a:latin typeface="Constantia" panose="02030602050306030303" pitchFamily="18" charset="0"/>
              </a:rPr>
              <a:t>AcceptedCmp2: 1 if customer accepted the offer in the 2nd campaign, 0 otherwise</a:t>
            </a:r>
          </a:p>
          <a:p>
            <a:pPr algn="just" rtl="0" fontAlgn="base">
              <a:spcBef>
                <a:spcPts val="0"/>
              </a:spcBef>
              <a:spcAft>
                <a:spcPts val="0"/>
              </a:spcAft>
            </a:pPr>
            <a:r>
              <a:rPr lang="en-IN" sz="900" b="0" i="0" u="none" strike="noStrike" dirty="0">
                <a:effectLst/>
                <a:latin typeface="Constantia" panose="02030602050306030303" pitchFamily="18" charset="0"/>
              </a:rPr>
              <a:t>AcceptedCmp3: 1 if customer accepted the offer in the 3rd campaign, 0 otherwise</a:t>
            </a:r>
          </a:p>
          <a:p>
            <a:pPr algn="just" rtl="0" fontAlgn="base">
              <a:spcBef>
                <a:spcPts val="0"/>
              </a:spcBef>
              <a:spcAft>
                <a:spcPts val="0"/>
              </a:spcAft>
            </a:pPr>
            <a:r>
              <a:rPr lang="en-IN" sz="900" b="0" i="0" u="none" strike="noStrike" dirty="0">
                <a:effectLst/>
                <a:latin typeface="Constantia" panose="02030602050306030303" pitchFamily="18" charset="0"/>
              </a:rPr>
              <a:t>AcceptedCmp4: 1 if customer accepted the offer in the 4th campaign, 0 otherwise</a:t>
            </a:r>
          </a:p>
          <a:p>
            <a:pPr algn="just" rtl="0" fontAlgn="base">
              <a:spcBef>
                <a:spcPts val="0"/>
              </a:spcBef>
              <a:spcAft>
                <a:spcPts val="0"/>
              </a:spcAft>
            </a:pPr>
            <a:r>
              <a:rPr lang="en-IN" sz="900" b="0" i="0" u="none" strike="noStrike" dirty="0">
                <a:effectLst/>
                <a:latin typeface="Constantia" panose="02030602050306030303" pitchFamily="18" charset="0"/>
              </a:rPr>
              <a:t>AcceptedCmp5: 1 if customer accepted the offer in the 5th campaign, 0 otherwise</a:t>
            </a:r>
          </a:p>
          <a:p>
            <a:pPr algn="just" rtl="0" fontAlgn="base">
              <a:spcBef>
                <a:spcPts val="0"/>
              </a:spcBef>
              <a:spcAft>
                <a:spcPts val="2700"/>
              </a:spcAft>
            </a:pPr>
            <a:r>
              <a:rPr lang="en-IN" sz="900" b="0" i="0" u="none" strike="noStrike" dirty="0">
                <a:effectLst/>
                <a:latin typeface="Constantia" panose="02030602050306030303" pitchFamily="18" charset="0"/>
              </a:rPr>
              <a:t>Response: 1 if customer accepted the offer in the last campaign, 0 otherwise</a:t>
            </a:r>
          </a:p>
          <a:p>
            <a:pPr marL="0" indent="0" algn="just" rtl="0" fontAlgn="base">
              <a:spcBef>
                <a:spcPts val="300"/>
              </a:spcBef>
              <a:spcAft>
                <a:spcPts val="0"/>
              </a:spcAft>
              <a:buNone/>
            </a:pPr>
            <a:r>
              <a:rPr lang="en-IN" sz="900" dirty="0">
                <a:latin typeface="Constantia" panose="02030602050306030303" pitchFamily="18" charset="0"/>
              </a:rPr>
              <a:t>Place</a:t>
            </a:r>
          </a:p>
          <a:p>
            <a:pPr algn="just" rtl="0" fontAlgn="base">
              <a:spcBef>
                <a:spcPts val="300"/>
              </a:spcBef>
              <a:spcAft>
                <a:spcPts val="0"/>
              </a:spcAft>
            </a:pPr>
            <a:r>
              <a:rPr lang="en-IN" sz="900" b="0" i="0" u="none" strike="noStrike" dirty="0" err="1">
                <a:effectLst/>
                <a:latin typeface="Constantia" panose="02030602050306030303" pitchFamily="18" charset="0"/>
              </a:rPr>
              <a:t>NumWebPurchases</a:t>
            </a:r>
            <a:r>
              <a:rPr lang="en-IN" sz="900" b="0" i="0" u="none" strike="noStrike" dirty="0">
                <a:effectLst/>
                <a:latin typeface="Constantia" panose="02030602050306030303" pitchFamily="18" charset="0"/>
              </a:rPr>
              <a:t>: Number of purchases made through the company’s website</a:t>
            </a:r>
          </a:p>
          <a:p>
            <a:pPr algn="just" rtl="0" fontAlgn="base">
              <a:spcBef>
                <a:spcPts val="0"/>
              </a:spcBef>
              <a:spcAft>
                <a:spcPts val="0"/>
              </a:spcAft>
            </a:pPr>
            <a:r>
              <a:rPr lang="en-IN" sz="900" b="0" i="0" u="none" strike="noStrike" dirty="0" err="1">
                <a:effectLst/>
                <a:latin typeface="Constantia" panose="02030602050306030303" pitchFamily="18" charset="0"/>
              </a:rPr>
              <a:t>NumCatalogPurchases</a:t>
            </a:r>
            <a:r>
              <a:rPr lang="en-IN" sz="900" b="0" i="0" u="none" strike="noStrike" dirty="0">
                <a:effectLst/>
                <a:latin typeface="Constantia" panose="02030602050306030303" pitchFamily="18" charset="0"/>
              </a:rPr>
              <a:t>: Number of purchases made using a catalogue</a:t>
            </a:r>
          </a:p>
          <a:p>
            <a:pPr algn="just" rtl="0" fontAlgn="base">
              <a:spcBef>
                <a:spcPts val="0"/>
              </a:spcBef>
              <a:spcAft>
                <a:spcPts val="0"/>
              </a:spcAft>
            </a:pPr>
            <a:r>
              <a:rPr lang="en-IN" sz="900" b="0" i="0" u="none" strike="noStrike" dirty="0" err="1">
                <a:effectLst/>
                <a:latin typeface="Constantia" panose="02030602050306030303" pitchFamily="18" charset="0"/>
              </a:rPr>
              <a:t>NumStorePurchases</a:t>
            </a:r>
            <a:r>
              <a:rPr lang="en-IN" sz="900" b="0" i="0" u="none" strike="noStrike" dirty="0">
                <a:effectLst/>
                <a:latin typeface="Constantia" panose="02030602050306030303" pitchFamily="18" charset="0"/>
              </a:rPr>
              <a:t>: Number of purchases made directly in stores</a:t>
            </a:r>
          </a:p>
          <a:p>
            <a:pPr algn="just" rtl="0" fontAlgn="base">
              <a:spcBef>
                <a:spcPts val="0"/>
              </a:spcBef>
              <a:spcAft>
                <a:spcPts val="2700"/>
              </a:spcAft>
            </a:pPr>
            <a:r>
              <a:rPr lang="en-IN" sz="900" b="0" i="0" u="none" strike="noStrike" dirty="0" err="1">
                <a:effectLst/>
                <a:latin typeface="Constantia" panose="02030602050306030303" pitchFamily="18" charset="0"/>
              </a:rPr>
              <a:t>NumWebVisitsMonth</a:t>
            </a:r>
            <a:r>
              <a:rPr lang="en-IN" sz="900" b="0" i="0" u="none" strike="noStrike" dirty="0">
                <a:effectLst/>
                <a:latin typeface="Constantia" panose="02030602050306030303" pitchFamily="18" charset="0"/>
              </a:rPr>
              <a:t>: Number of visits to company’s website in the last month</a:t>
            </a:r>
          </a:p>
          <a:p>
            <a:endParaRPr lang="en-US" sz="800" dirty="0"/>
          </a:p>
        </p:txBody>
      </p:sp>
      <p:graphicFrame>
        <p:nvGraphicFramePr>
          <p:cNvPr id="4" name="Diagram 3">
            <a:extLst>
              <a:ext uri="{FF2B5EF4-FFF2-40B4-BE49-F238E27FC236}">
                <a16:creationId xmlns:a16="http://schemas.microsoft.com/office/drawing/2014/main" id="{D28BD213-7ADD-D555-EB13-B28790B8B41F}"/>
              </a:ext>
            </a:extLst>
          </p:cNvPr>
          <p:cNvGraphicFramePr/>
          <p:nvPr>
            <p:extLst>
              <p:ext uri="{D42A27DB-BD31-4B8C-83A1-F6EECF244321}">
                <p14:modId xmlns:p14="http://schemas.microsoft.com/office/powerpoint/2010/main" val="2985841499"/>
              </p:ext>
            </p:extLst>
          </p:nvPr>
        </p:nvGraphicFramePr>
        <p:xfrm>
          <a:off x="-9626600" y="26627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498441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0C53A4-7230-72EF-0BC8-30EF3396F380}"/>
              </a:ext>
            </a:extLst>
          </p:cNvPr>
          <p:cNvSpPr txBox="1"/>
          <p:nvPr/>
        </p:nvSpPr>
        <p:spPr>
          <a:xfrm>
            <a:off x="1195458" y="2212258"/>
            <a:ext cx="9808067" cy="111350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000" kern="1200" dirty="0">
                <a:solidFill>
                  <a:schemeClr val="tx1"/>
                </a:solidFill>
                <a:latin typeface="Constantia" panose="02030602050306030303" pitchFamily="18" charset="0"/>
                <a:ea typeface="+mj-ea"/>
                <a:cs typeface="+mj-cs"/>
              </a:rPr>
              <a:t>Team 2</a:t>
            </a:r>
          </a:p>
        </p:txBody>
      </p:sp>
      <p:pic>
        <p:nvPicPr>
          <p:cNvPr id="9" name="Graphic 8" descr="User">
            <a:extLst>
              <a:ext uri="{FF2B5EF4-FFF2-40B4-BE49-F238E27FC236}">
                <a16:creationId xmlns:a16="http://schemas.microsoft.com/office/drawing/2014/main" id="{45461335-6235-C940-58EA-E15D7A55AC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8389" y="1122553"/>
            <a:ext cx="995221" cy="995221"/>
          </a:xfrm>
          <a:prstGeom prst="rect">
            <a:avLst/>
          </a:prstGeom>
        </p:spPr>
      </p:pic>
      <p:sp>
        <p:nvSpPr>
          <p:cNvPr id="5" name="TextBox 4">
            <a:extLst>
              <a:ext uri="{FF2B5EF4-FFF2-40B4-BE49-F238E27FC236}">
                <a16:creationId xmlns:a16="http://schemas.microsoft.com/office/drawing/2014/main" id="{26BC23AF-6628-EF3B-865C-92177B6A4391}"/>
              </a:ext>
            </a:extLst>
          </p:cNvPr>
          <p:cNvSpPr txBox="1"/>
          <p:nvPr/>
        </p:nvSpPr>
        <p:spPr>
          <a:xfrm>
            <a:off x="1195459" y="3532240"/>
            <a:ext cx="9804575" cy="2596847"/>
          </a:xfrm>
          <a:prstGeom prst="rect">
            <a:avLst/>
          </a:prstGeom>
        </p:spPr>
        <p:txBody>
          <a:bodyPr vert="horz" lIns="91440" tIns="45720" rIns="91440" bIns="45720" rtlCol="0" anchor="t">
            <a:normAutofit/>
          </a:bodyPr>
          <a:lstStyle/>
          <a:p>
            <a:pPr indent="-228600" algn="ctr" defTabSz="914400">
              <a:lnSpc>
                <a:spcPct val="90000"/>
              </a:lnSpc>
              <a:spcAft>
                <a:spcPts val="600"/>
              </a:spcAft>
              <a:buFont typeface="Arial" panose="020B0604020202020204" pitchFamily="34" charset="0"/>
              <a:buChar char="•"/>
            </a:pPr>
            <a:r>
              <a:rPr lang="en-US" sz="2000" dirty="0">
                <a:latin typeface="Constantia" panose="02030602050306030303" pitchFamily="18" charset="0"/>
              </a:rPr>
              <a:t>Sakshi </a:t>
            </a:r>
            <a:r>
              <a:rPr lang="en-US" sz="2000" dirty="0" err="1">
                <a:latin typeface="Constantia" panose="02030602050306030303" pitchFamily="18" charset="0"/>
              </a:rPr>
              <a:t>Nimje</a:t>
            </a:r>
            <a:endParaRPr lang="en-US" sz="2000" dirty="0">
              <a:latin typeface="Constantia" panose="02030602050306030303" pitchFamily="18" charset="0"/>
            </a:endParaRPr>
          </a:p>
          <a:p>
            <a:pPr indent="-228600" algn="ctr" defTabSz="914400">
              <a:lnSpc>
                <a:spcPct val="90000"/>
              </a:lnSpc>
              <a:spcAft>
                <a:spcPts val="600"/>
              </a:spcAft>
              <a:buFont typeface="Arial" panose="020B0604020202020204" pitchFamily="34" charset="0"/>
              <a:buChar char="•"/>
            </a:pPr>
            <a:r>
              <a:rPr lang="en-US" sz="2000" dirty="0">
                <a:latin typeface="Constantia" panose="02030602050306030303" pitchFamily="18" charset="0"/>
              </a:rPr>
              <a:t>Aditi Girish Kallanagoudar</a:t>
            </a:r>
          </a:p>
          <a:p>
            <a:pPr indent="-228600" algn="ctr" defTabSz="914400">
              <a:lnSpc>
                <a:spcPct val="90000"/>
              </a:lnSpc>
              <a:spcAft>
                <a:spcPts val="600"/>
              </a:spcAft>
              <a:buFont typeface="Arial" panose="020B0604020202020204" pitchFamily="34" charset="0"/>
              <a:buChar char="•"/>
            </a:pPr>
            <a:r>
              <a:rPr lang="en-US" sz="2000" dirty="0">
                <a:latin typeface="Constantia" panose="02030602050306030303" pitchFamily="18" charset="0"/>
              </a:rPr>
              <a:t>Abdul Aamir Khan</a:t>
            </a:r>
          </a:p>
        </p:txBody>
      </p:sp>
    </p:spTree>
    <p:extLst>
      <p:ext uri="{BB962C8B-B14F-4D97-AF65-F5344CB8AC3E}">
        <p14:creationId xmlns:p14="http://schemas.microsoft.com/office/powerpoint/2010/main" val="425037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D3DB171C-42C1-C654-FB1C-835BCD045EFC}"/>
              </a:ext>
            </a:extLst>
          </p:cNvPr>
          <p:cNvPicPr>
            <a:picLocks noChangeAspect="1"/>
          </p:cNvPicPr>
          <p:nvPr/>
        </p:nvPicPr>
        <p:blipFill>
          <a:blip r:embed="rId2"/>
          <a:stretch>
            <a:fillRect/>
          </a:stretch>
        </p:blipFill>
        <p:spPr>
          <a:xfrm>
            <a:off x="122339" y="1614487"/>
            <a:ext cx="5287319" cy="467203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9DE0A41-8B61-38FD-7B9F-05EAB3B767F8}"/>
              </a:ext>
            </a:extLst>
          </p:cNvPr>
          <p:cNvPicPr>
            <a:picLocks noChangeAspect="1"/>
          </p:cNvPicPr>
          <p:nvPr/>
        </p:nvPicPr>
        <p:blipFill>
          <a:blip r:embed="rId3"/>
          <a:stretch>
            <a:fillRect/>
          </a:stretch>
        </p:blipFill>
        <p:spPr>
          <a:xfrm>
            <a:off x="5624513" y="1614487"/>
            <a:ext cx="6241734" cy="4672030"/>
          </a:xfrm>
          <a:prstGeom prst="rect">
            <a:avLst/>
          </a:prstGeom>
        </p:spPr>
      </p:pic>
      <p:sp>
        <p:nvSpPr>
          <p:cNvPr id="9" name="TextBox 8">
            <a:extLst>
              <a:ext uri="{FF2B5EF4-FFF2-40B4-BE49-F238E27FC236}">
                <a16:creationId xmlns:a16="http://schemas.microsoft.com/office/drawing/2014/main" id="{C319C4C7-CC06-79A7-5DCC-821CDF49B4D0}"/>
              </a:ext>
            </a:extLst>
          </p:cNvPr>
          <p:cNvSpPr txBox="1"/>
          <p:nvPr/>
        </p:nvSpPr>
        <p:spPr>
          <a:xfrm>
            <a:off x="0" y="242888"/>
            <a:ext cx="3186112" cy="1200329"/>
          </a:xfrm>
          <a:prstGeom prst="rect">
            <a:avLst/>
          </a:prstGeom>
          <a:noFill/>
        </p:spPr>
        <p:txBody>
          <a:bodyPr wrap="square" rtlCol="0">
            <a:spAutoFit/>
          </a:bodyPr>
          <a:lstStyle/>
          <a:p>
            <a:r>
              <a:rPr lang="en-US" sz="3600" dirty="0">
                <a:latin typeface="Constantia" panose="02030602050306030303" pitchFamily="18" charset="0"/>
              </a:rPr>
              <a:t>Understanding the data</a:t>
            </a:r>
          </a:p>
        </p:txBody>
      </p:sp>
    </p:spTree>
    <p:extLst>
      <p:ext uri="{BB962C8B-B14F-4D97-AF65-F5344CB8AC3E}">
        <p14:creationId xmlns:p14="http://schemas.microsoft.com/office/powerpoint/2010/main" val="52259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A0D8C96-3689-68DD-C3E0-BE0B542C1B93}"/>
              </a:ext>
            </a:extLst>
          </p:cNvPr>
          <p:cNvPicPr>
            <a:picLocks noChangeAspect="1"/>
          </p:cNvPicPr>
          <p:nvPr/>
        </p:nvPicPr>
        <p:blipFill>
          <a:blip r:embed="rId2"/>
          <a:srcRect r="21906" b="-3"/>
          <a:stretch/>
        </p:blipFill>
        <p:spPr>
          <a:xfrm>
            <a:off x="4507564" y="585139"/>
            <a:ext cx="4186238" cy="568771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D8DD41C-AF12-938E-6101-A4B29C09B796}"/>
              </a:ext>
            </a:extLst>
          </p:cNvPr>
          <p:cNvPicPr>
            <a:picLocks noChangeAspect="1"/>
          </p:cNvPicPr>
          <p:nvPr/>
        </p:nvPicPr>
        <p:blipFill>
          <a:blip r:embed="rId3"/>
          <a:srcRect r="11156" b="-3"/>
          <a:stretch/>
        </p:blipFill>
        <p:spPr>
          <a:xfrm>
            <a:off x="257934" y="585139"/>
            <a:ext cx="4130863" cy="5687717"/>
          </a:xfrm>
          <a:prstGeom prst="rect">
            <a:avLst/>
          </a:prstGeom>
        </p:spPr>
      </p:pic>
      <p:sp>
        <p:nvSpPr>
          <p:cNvPr id="6" name="TextBox 5">
            <a:extLst>
              <a:ext uri="{FF2B5EF4-FFF2-40B4-BE49-F238E27FC236}">
                <a16:creationId xmlns:a16="http://schemas.microsoft.com/office/drawing/2014/main" id="{D4DAAF83-C96A-8B63-0837-183D8C1405AC}"/>
              </a:ext>
            </a:extLst>
          </p:cNvPr>
          <p:cNvSpPr txBox="1"/>
          <p:nvPr/>
        </p:nvSpPr>
        <p:spPr>
          <a:xfrm>
            <a:off x="8693802" y="2562051"/>
            <a:ext cx="3240264" cy="3447832"/>
          </a:xfrm>
          <a:prstGeom prst="rect">
            <a:avLst/>
          </a:prstGeom>
        </p:spPr>
        <p:txBody>
          <a:bodyPr vert="horz" lIns="91440" tIns="45720" rIns="91440" bIns="45720" rtlCol="0" anchor="t">
            <a:normAutofit/>
          </a:bodyPr>
          <a:lstStyle/>
          <a:p>
            <a:pPr defTabSz="914400">
              <a:lnSpc>
                <a:spcPct val="90000"/>
              </a:lnSpc>
              <a:spcAft>
                <a:spcPts val="600"/>
              </a:spcAft>
            </a:pPr>
            <a:r>
              <a:rPr lang="en-US" sz="3600" dirty="0">
                <a:latin typeface="Constantia" panose="02030602050306030303" pitchFamily="18" charset="0"/>
              </a:rPr>
              <a:t>Cleaning the Data</a:t>
            </a:r>
          </a:p>
          <a:p>
            <a:pPr defTabSz="914400">
              <a:lnSpc>
                <a:spcPct val="90000"/>
              </a:lnSpc>
              <a:spcAft>
                <a:spcPts val="600"/>
              </a:spcAft>
            </a:pPr>
            <a:r>
              <a:rPr lang="en-US" dirty="0">
                <a:latin typeface="Constantia" panose="02030602050306030303" pitchFamily="18" charset="0"/>
              </a:rPr>
              <a:t>- Removing gaps in the data </a:t>
            </a:r>
          </a:p>
        </p:txBody>
      </p:sp>
      <p:grpSp>
        <p:nvGrpSpPr>
          <p:cNvPr id="18" name="Group 17">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9" name="Rectangle 18">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449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7201DAEC-EE3A-83E0-5322-04401C7B1F6E}"/>
              </a:ext>
            </a:extLst>
          </p:cNvPr>
          <p:cNvPicPr>
            <a:picLocks noChangeAspect="1"/>
          </p:cNvPicPr>
          <p:nvPr/>
        </p:nvPicPr>
        <p:blipFill>
          <a:blip r:embed="rId2"/>
          <a:stretch>
            <a:fillRect/>
          </a:stretch>
        </p:blipFill>
        <p:spPr>
          <a:xfrm>
            <a:off x="0" y="0"/>
            <a:ext cx="4762500" cy="6858000"/>
          </a:xfrm>
          <a:prstGeom prst="rect">
            <a:avLst/>
          </a:prstGeom>
        </p:spPr>
      </p:pic>
      <p:sp>
        <p:nvSpPr>
          <p:cNvPr id="6" name="TextBox 5">
            <a:extLst>
              <a:ext uri="{FF2B5EF4-FFF2-40B4-BE49-F238E27FC236}">
                <a16:creationId xmlns:a16="http://schemas.microsoft.com/office/drawing/2014/main" id="{8C3E064E-2D48-C972-AE34-DDAB1C6030A7}"/>
              </a:ext>
            </a:extLst>
          </p:cNvPr>
          <p:cNvSpPr txBox="1"/>
          <p:nvPr/>
        </p:nvSpPr>
        <p:spPr>
          <a:xfrm>
            <a:off x="6243638" y="2171701"/>
            <a:ext cx="4529138" cy="2862322"/>
          </a:xfrm>
          <a:prstGeom prst="rect">
            <a:avLst/>
          </a:prstGeom>
          <a:noFill/>
        </p:spPr>
        <p:txBody>
          <a:bodyPr wrap="square" rtlCol="0">
            <a:spAutoFit/>
          </a:bodyPr>
          <a:lstStyle/>
          <a:p>
            <a:r>
              <a:rPr lang="en-US" sz="3600" dirty="0">
                <a:latin typeface="Constantia" panose="02030602050306030303" pitchFamily="18" charset="0"/>
              </a:rPr>
              <a:t>Visualizing the distribution of data in all columns to understand them better</a:t>
            </a:r>
          </a:p>
        </p:txBody>
      </p:sp>
    </p:spTree>
    <p:extLst>
      <p:ext uri="{BB962C8B-B14F-4D97-AF65-F5344CB8AC3E}">
        <p14:creationId xmlns:p14="http://schemas.microsoft.com/office/powerpoint/2010/main" val="4160981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text and numbers&#10;&#10;Description automatically generated">
            <a:extLst>
              <a:ext uri="{FF2B5EF4-FFF2-40B4-BE49-F238E27FC236}">
                <a16:creationId xmlns:a16="http://schemas.microsoft.com/office/drawing/2014/main" id="{95D044D0-31A7-14B1-5FCA-49AC57DBF304}"/>
              </a:ext>
            </a:extLst>
          </p:cNvPr>
          <p:cNvPicPr>
            <a:picLocks noChangeAspect="1"/>
          </p:cNvPicPr>
          <p:nvPr/>
        </p:nvPicPr>
        <p:blipFill>
          <a:blip r:embed="rId2"/>
          <a:stretch>
            <a:fillRect/>
          </a:stretch>
        </p:blipFill>
        <p:spPr>
          <a:xfrm>
            <a:off x="0" y="1171575"/>
            <a:ext cx="4980593" cy="568642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93108FCA-D6FB-62B3-BA89-C396D5DEBEE3}"/>
              </a:ext>
            </a:extLst>
          </p:cNvPr>
          <p:cNvPicPr>
            <a:picLocks noChangeAspect="1"/>
          </p:cNvPicPr>
          <p:nvPr/>
        </p:nvPicPr>
        <p:blipFill>
          <a:blip r:embed="rId3"/>
          <a:stretch>
            <a:fillRect/>
          </a:stretch>
        </p:blipFill>
        <p:spPr>
          <a:xfrm>
            <a:off x="7367086" y="0"/>
            <a:ext cx="4824914" cy="5820531"/>
          </a:xfrm>
          <a:prstGeom prst="rect">
            <a:avLst/>
          </a:prstGeom>
        </p:spPr>
      </p:pic>
      <p:sp>
        <p:nvSpPr>
          <p:cNvPr id="6" name="TextBox 5">
            <a:extLst>
              <a:ext uri="{FF2B5EF4-FFF2-40B4-BE49-F238E27FC236}">
                <a16:creationId xmlns:a16="http://schemas.microsoft.com/office/drawing/2014/main" id="{C53F6790-0E0C-66AE-CA0A-C81B0958BFF0}"/>
              </a:ext>
            </a:extLst>
          </p:cNvPr>
          <p:cNvSpPr txBox="1"/>
          <p:nvPr/>
        </p:nvSpPr>
        <p:spPr>
          <a:xfrm>
            <a:off x="5486402" y="2828835"/>
            <a:ext cx="1514474" cy="1477328"/>
          </a:xfrm>
          <a:prstGeom prst="rect">
            <a:avLst/>
          </a:prstGeom>
          <a:noFill/>
        </p:spPr>
        <p:txBody>
          <a:bodyPr wrap="square" rtlCol="0">
            <a:spAutoFit/>
          </a:bodyPr>
          <a:lstStyle/>
          <a:p>
            <a:r>
              <a:rPr lang="en-US" dirty="0">
                <a:latin typeface="Constantia" panose="02030602050306030303" pitchFamily="18" charset="0"/>
              </a:rPr>
              <a:t>Detecting the outliers in the data with the help of boxplot</a:t>
            </a:r>
          </a:p>
        </p:txBody>
      </p:sp>
    </p:spTree>
    <p:extLst>
      <p:ext uri="{BB962C8B-B14F-4D97-AF65-F5344CB8AC3E}">
        <p14:creationId xmlns:p14="http://schemas.microsoft.com/office/powerpoint/2010/main" val="2783861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1F9507-EA92-4B9E-74E3-5B0D32E17606}"/>
              </a:ext>
            </a:extLst>
          </p:cNvPr>
          <p:cNvSpPr txBox="1"/>
          <p:nvPr/>
        </p:nvSpPr>
        <p:spPr>
          <a:xfrm>
            <a:off x="838200" y="5702341"/>
            <a:ext cx="7061616" cy="8041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200" kern="1200">
                <a:solidFill>
                  <a:schemeClr val="tx1"/>
                </a:solidFill>
                <a:latin typeface="+mj-lt"/>
                <a:ea typeface="+mj-ea"/>
                <a:cs typeface="+mj-cs"/>
              </a:rPr>
              <a:t>EDA </a:t>
            </a:r>
          </a:p>
          <a:p>
            <a:pPr defTabSz="914400">
              <a:lnSpc>
                <a:spcPct val="90000"/>
              </a:lnSpc>
              <a:spcBef>
                <a:spcPct val="0"/>
              </a:spcBef>
              <a:spcAft>
                <a:spcPts val="600"/>
              </a:spcAft>
            </a:pPr>
            <a:r>
              <a:rPr lang="en-US" sz="2200" kern="1200">
                <a:solidFill>
                  <a:schemeClr val="tx1"/>
                </a:solidFill>
                <a:latin typeface="+mj-lt"/>
                <a:ea typeface="+mj-ea"/>
                <a:cs typeface="+mj-cs"/>
              </a:rPr>
              <a:t>- Generating a correlation matrix</a:t>
            </a:r>
          </a:p>
        </p:txBody>
      </p:sp>
      <p:pic>
        <p:nvPicPr>
          <p:cNvPr id="3" name="Picture 2" descr="A screenshot of a computer&#10;&#10;Description automatically generated">
            <a:extLst>
              <a:ext uri="{FF2B5EF4-FFF2-40B4-BE49-F238E27FC236}">
                <a16:creationId xmlns:a16="http://schemas.microsoft.com/office/drawing/2014/main" id="{0D839215-E2F8-6CF5-65B0-7EA1C3F803E0}"/>
              </a:ext>
            </a:extLst>
          </p:cNvPr>
          <p:cNvPicPr>
            <a:picLocks noChangeAspect="1"/>
          </p:cNvPicPr>
          <p:nvPr/>
        </p:nvPicPr>
        <p:blipFill>
          <a:blip r:embed="rId2"/>
          <a:srcRect b="7858"/>
          <a:stretch/>
        </p:blipFill>
        <p:spPr>
          <a:xfrm>
            <a:off x="0" y="175753"/>
            <a:ext cx="5690186" cy="492844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0AB1E611-62EA-99DE-6502-F680664A7E93}"/>
              </a:ext>
            </a:extLst>
          </p:cNvPr>
          <p:cNvPicPr>
            <a:picLocks noChangeAspect="1"/>
          </p:cNvPicPr>
          <p:nvPr/>
        </p:nvPicPr>
        <p:blipFill>
          <a:blip r:embed="rId3"/>
          <a:srcRect r="-3" b="17932"/>
          <a:stretch/>
        </p:blipFill>
        <p:spPr>
          <a:xfrm>
            <a:off x="6095999" y="117025"/>
            <a:ext cx="5805494" cy="5028318"/>
          </a:xfrm>
          <a:prstGeom prst="rect">
            <a:avLst/>
          </a:prstGeom>
        </p:spPr>
      </p:pic>
      <p:grpSp>
        <p:nvGrpSpPr>
          <p:cNvPr id="11" name="Group 10">
            <a:extLst>
              <a:ext uri="{FF2B5EF4-FFF2-40B4-BE49-F238E27FC236}">
                <a16:creationId xmlns:a16="http://schemas.microsoft.com/office/drawing/2014/main" id="{4FAA5DCB-E796-5631-BEDF-C3538DF184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186489"/>
            <a:ext cx="12192000" cy="123364"/>
            <a:chOff x="1" y="6737460"/>
            <a:chExt cx="12192000" cy="123364"/>
          </a:xfrm>
        </p:grpSpPr>
        <p:sp>
          <p:nvSpPr>
            <p:cNvPr id="12" name="Rectangle 11">
              <a:extLst>
                <a:ext uri="{FF2B5EF4-FFF2-40B4-BE49-F238E27FC236}">
                  <a16:creationId xmlns:a16="http://schemas.microsoft.com/office/drawing/2014/main" id="{7D0E53FB-E9D7-2C90-1C0C-D8E0FA5DB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AE1BA7-C690-2F30-65D6-3759194F2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060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5B16C01-ED19-75EB-FC62-36D5F4CBCE87}"/>
              </a:ext>
            </a:extLst>
          </p:cNvPr>
          <p:cNvPicPr>
            <a:picLocks noChangeAspect="1"/>
          </p:cNvPicPr>
          <p:nvPr/>
        </p:nvPicPr>
        <p:blipFill>
          <a:blip r:embed="rId2"/>
          <a:stretch>
            <a:fillRect/>
          </a:stretch>
        </p:blipFill>
        <p:spPr>
          <a:xfrm>
            <a:off x="0" y="0"/>
            <a:ext cx="6413500" cy="3606800"/>
          </a:xfrm>
          <a:prstGeom prst="rect">
            <a:avLst/>
          </a:prstGeom>
        </p:spPr>
      </p:pic>
      <p:pic>
        <p:nvPicPr>
          <p:cNvPr id="5" name="Picture 4" descr="A graph of a diagram&#10;&#10;Description automatically generated with medium confidence">
            <a:extLst>
              <a:ext uri="{FF2B5EF4-FFF2-40B4-BE49-F238E27FC236}">
                <a16:creationId xmlns:a16="http://schemas.microsoft.com/office/drawing/2014/main" id="{A8DC1FC0-5BD3-3444-CE77-917EB9EC837E}"/>
              </a:ext>
            </a:extLst>
          </p:cNvPr>
          <p:cNvPicPr>
            <a:picLocks noChangeAspect="1"/>
          </p:cNvPicPr>
          <p:nvPr/>
        </p:nvPicPr>
        <p:blipFill>
          <a:blip r:embed="rId3"/>
          <a:stretch>
            <a:fillRect/>
          </a:stretch>
        </p:blipFill>
        <p:spPr>
          <a:xfrm>
            <a:off x="6096000" y="2987720"/>
            <a:ext cx="6096000" cy="3870280"/>
          </a:xfrm>
          <a:prstGeom prst="rect">
            <a:avLst/>
          </a:prstGeom>
        </p:spPr>
      </p:pic>
      <p:sp>
        <p:nvSpPr>
          <p:cNvPr id="6" name="TextBox 5">
            <a:extLst>
              <a:ext uri="{FF2B5EF4-FFF2-40B4-BE49-F238E27FC236}">
                <a16:creationId xmlns:a16="http://schemas.microsoft.com/office/drawing/2014/main" id="{E22EB562-5393-2F46-3514-09A4853FEAD9}"/>
              </a:ext>
            </a:extLst>
          </p:cNvPr>
          <p:cNvSpPr txBox="1"/>
          <p:nvPr/>
        </p:nvSpPr>
        <p:spPr>
          <a:xfrm>
            <a:off x="6850062" y="317535"/>
            <a:ext cx="4587875" cy="1754326"/>
          </a:xfrm>
          <a:prstGeom prst="rect">
            <a:avLst/>
          </a:prstGeom>
          <a:noFill/>
        </p:spPr>
        <p:txBody>
          <a:bodyPr wrap="square" rtlCol="0">
            <a:spAutoFit/>
          </a:bodyPr>
          <a:lstStyle/>
          <a:p>
            <a:r>
              <a:rPr lang="en-US" sz="3600" dirty="0">
                <a:latin typeface="Constantia" panose="02030602050306030303" pitchFamily="18" charset="0"/>
              </a:rPr>
              <a:t>Preprocessing Education column for easier analysis </a:t>
            </a:r>
          </a:p>
        </p:txBody>
      </p:sp>
      <p:sp>
        <p:nvSpPr>
          <p:cNvPr id="7" name="TextBox 6">
            <a:extLst>
              <a:ext uri="{FF2B5EF4-FFF2-40B4-BE49-F238E27FC236}">
                <a16:creationId xmlns:a16="http://schemas.microsoft.com/office/drawing/2014/main" id="{490BDCD8-EC14-05FF-57AD-B9DE3EF02E5E}"/>
              </a:ext>
            </a:extLst>
          </p:cNvPr>
          <p:cNvSpPr txBox="1"/>
          <p:nvPr/>
        </p:nvSpPr>
        <p:spPr>
          <a:xfrm>
            <a:off x="6850062" y="2206625"/>
            <a:ext cx="4343400" cy="646331"/>
          </a:xfrm>
          <a:prstGeom prst="rect">
            <a:avLst/>
          </a:prstGeom>
          <a:noFill/>
        </p:spPr>
        <p:txBody>
          <a:bodyPr wrap="square" rtlCol="0">
            <a:spAutoFit/>
          </a:bodyPr>
          <a:lstStyle/>
          <a:p>
            <a:r>
              <a:rPr lang="en-US" dirty="0"/>
              <a:t>-assigning numerical values to the columns in education. </a:t>
            </a:r>
          </a:p>
        </p:txBody>
      </p:sp>
      <p:sp>
        <p:nvSpPr>
          <p:cNvPr id="8" name="TextBox 7">
            <a:extLst>
              <a:ext uri="{FF2B5EF4-FFF2-40B4-BE49-F238E27FC236}">
                <a16:creationId xmlns:a16="http://schemas.microsoft.com/office/drawing/2014/main" id="{F5B2BFB1-8100-CE61-7A7E-76C62D67FD96}"/>
              </a:ext>
            </a:extLst>
          </p:cNvPr>
          <p:cNvSpPr txBox="1"/>
          <p:nvPr/>
        </p:nvSpPr>
        <p:spPr>
          <a:xfrm>
            <a:off x="3529013" y="3662739"/>
            <a:ext cx="2566987" cy="3195261"/>
          </a:xfrm>
          <a:prstGeom prst="rect">
            <a:avLst/>
          </a:prstGeom>
          <a:noFill/>
        </p:spPr>
        <p:txBody>
          <a:bodyPr wrap="square" rtlCol="0">
            <a:spAutoFit/>
          </a:bodyPr>
          <a:lstStyle/>
          <a:p>
            <a:r>
              <a:rPr lang="en-US" dirty="0"/>
              <a:t>From this graph we can see that the biggest buyers are Graduates and the lowest buyers are Undergraduates. This makes sense as Graduates or higher have a higher buying power than Undergraduates due to the gap in their income. </a:t>
            </a:r>
          </a:p>
        </p:txBody>
      </p:sp>
    </p:spTree>
    <p:extLst>
      <p:ext uri="{BB962C8B-B14F-4D97-AF65-F5344CB8AC3E}">
        <p14:creationId xmlns:p14="http://schemas.microsoft.com/office/powerpoint/2010/main" val="22631690"/>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42852"/>
      </a:dk2>
      <a:lt2>
        <a:srgbClr val="ACCBF9"/>
      </a:lt2>
      <a:accent1>
        <a:srgbClr val="182139"/>
      </a:accent1>
      <a:accent2>
        <a:srgbClr val="629DD1"/>
      </a:accent2>
      <a:accent3>
        <a:srgbClr val="297FD5"/>
      </a:accent3>
      <a:accent4>
        <a:srgbClr val="7F8FA9"/>
      </a:accent4>
      <a:accent5>
        <a:srgbClr val="080E45"/>
      </a:accent5>
      <a:accent6>
        <a:srgbClr val="ECEBFF"/>
      </a:accent6>
      <a:hlink>
        <a:srgbClr val="9454C3"/>
      </a:hlink>
      <a:folHlink>
        <a:srgbClr val="3EBBF0"/>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11938</TotalTime>
  <Words>1134</Words>
  <Application>Microsoft Macintosh PowerPoint</Application>
  <PresentationFormat>Widescreen</PresentationFormat>
  <Paragraphs>112</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Arial</vt:lpstr>
      <vt:lpstr>Constantia</vt:lpstr>
      <vt:lpstr>Office Theme</vt:lpstr>
      <vt:lpstr>Clustering Analysis of Customer Behaviour</vt:lpstr>
      <vt:lpstr>Objectives </vt:lpstr>
      <vt:lpstr>Features of the Data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Analysis of Customer Behaviour</dc:title>
  <dc:creator>Aditi Girish Kallanagoudar</dc:creator>
  <cp:lastModifiedBy>Aditi Girish Kallanagoudar</cp:lastModifiedBy>
  <cp:revision>10</cp:revision>
  <dcterms:created xsi:type="dcterms:W3CDTF">2024-07-15T08:32:32Z</dcterms:created>
  <dcterms:modified xsi:type="dcterms:W3CDTF">2024-08-08T13:37:09Z</dcterms:modified>
</cp:coreProperties>
</file>